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ti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3" r:id="rId1"/>
  </p:sldMasterIdLst>
  <p:notesMasterIdLst>
    <p:notesMasterId r:id="rId30"/>
  </p:notesMasterIdLst>
  <p:handoutMasterIdLst>
    <p:handoutMasterId r:id="rId31"/>
  </p:handoutMasterIdLst>
  <p:sldIdLst>
    <p:sldId id="257" r:id="rId2"/>
    <p:sldId id="467" r:id="rId3"/>
    <p:sldId id="468" r:id="rId4"/>
    <p:sldId id="482" r:id="rId5"/>
    <p:sldId id="483" r:id="rId6"/>
    <p:sldId id="480" r:id="rId7"/>
    <p:sldId id="575" r:id="rId8"/>
    <p:sldId id="576" r:id="rId9"/>
    <p:sldId id="507" r:id="rId10"/>
    <p:sldId id="508" r:id="rId11"/>
    <p:sldId id="545" r:id="rId12"/>
    <p:sldId id="546" r:id="rId13"/>
    <p:sldId id="547" r:id="rId14"/>
    <p:sldId id="548" r:id="rId15"/>
    <p:sldId id="549" r:id="rId16"/>
    <p:sldId id="550" r:id="rId17"/>
    <p:sldId id="551" r:id="rId18"/>
    <p:sldId id="552" r:id="rId19"/>
    <p:sldId id="553" r:id="rId20"/>
    <p:sldId id="554" r:id="rId21"/>
    <p:sldId id="555" r:id="rId22"/>
    <p:sldId id="556" r:id="rId23"/>
    <p:sldId id="557" r:id="rId24"/>
    <p:sldId id="558" r:id="rId25"/>
    <p:sldId id="512" r:id="rId26"/>
    <p:sldId id="513" r:id="rId27"/>
    <p:sldId id="516" r:id="rId28"/>
    <p:sldId id="517" r:id="rId29"/>
  </p:sldIdLst>
  <p:sldSz cx="9144000" cy="6858000" type="screen4x3"/>
  <p:notesSz cx="9601200" cy="7315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5pPr>
    <a:lvl6pPr marL="22860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6pPr>
    <a:lvl7pPr marL="27432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7pPr>
    <a:lvl8pPr marL="32004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8pPr>
    <a:lvl9pPr marL="36576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4899"/>
    <a:srgbClr val="FF6501"/>
    <a:srgbClr val="008F00"/>
    <a:srgbClr val="92D050"/>
    <a:srgbClr val="FF9300"/>
    <a:srgbClr val="C0504D"/>
    <a:srgbClr val="D5FED5"/>
    <a:srgbClr val="0000FF"/>
    <a:srgbClr val="CCFF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250" autoAdjust="0"/>
    <p:restoredTop sz="93692" autoAdjust="0"/>
  </p:normalViewPr>
  <p:slideViewPr>
    <p:cSldViewPr snapToGrid="0">
      <p:cViewPr varScale="1">
        <p:scale>
          <a:sx n="66" d="100"/>
          <a:sy n="66" d="100"/>
        </p:scale>
        <p:origin x="440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848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0265" y="0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49924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0265" y="6949924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fld id="{227F3E45-4A14-2D47-8F04-4BB42089EFB5}" type="slidenum">
              <a:rPr lang="en-US">
                <a:latin typeface="Arial" charset="0"/>
              </a:rPr>
              <a:pPr>
                <a:defRPr/>
              </a:pPr>
              <a:t>‹#›</a:t>
            </a:fld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95706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3818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1800" y="549275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6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0538" y="3474963"/>
            <a:ext cx="7680127" cy="3291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6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818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fld id="{B069701C-02A1-CE43-ADB4-E98A80C283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1505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pitchFamily="-107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6638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2400" b="0" dirty="0"/>
              <a:t>When do you release locks before commit?  Carefully – like when you are traversing</a:t>
            </a:r>
            <a:r>
              <a:rPr lang="en-US" sz="2400" b="0" baseline="0" dirty="0"/>
              <a:t> a data </a:t>
            </a:r>
            <a:r>
              <a:rPr lang="en-US" sz="2400" b="0" baseline="0"/>
              <a:t>structure but not actually using the data</a:t>
            </a:r>
            <a:endParaRPr lang="en-US" sz="2200" b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644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2400" b="0" dirty="0"/>
              <a:t>When do you release locks before commit?  Carefully – like when you are traversing</a:t>
            </a:r>
            <a:r>
              <a:rPr lang="en-US" sz="2400" b="0" baseline="0" dirty="0"/>
              <a:t> a data </a:t>
            </a:r>
            <a:r>
              <a:rPr lang="en-US" sz="2400" b="0" baseline="0"/>
              <a:t>structure but not actually using the data</a:t>
            </a:r>
            <a:endParaRPr lang="en-US" sz="2200" b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4386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Time to check t Time to use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7446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223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2200" kern="1200" dirty="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pitchFamily="-107" charset="-128"/>
              </a:rPr>
              <a:t>Write O by </a:t>
            </a:r>
            <a:r>
              <a:rPr lang="en-US" sz="2200" kern="1200" dirty="0" err="1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pitchFamily="-107" charset="-128"/>
              </a:rPr>
              <a:t>txn</a:t>
            </a:r>
            <a:r>
              <a:rPr lang="en-US" sz="2200" kern="1200" dirty="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pitchFamily="-107" charset="-128"/>
              </a:rPr>
              <a:t> T, find serializable write or abort:  </a:t>
            </a:r>
          </a:p>
          <a:p>
            <a:pPr lvl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200" dirty="0">
                <a:latin typeface="Times New Roman" charset="0"/>
                <a:ea typeface="ＭＳ Ｐゴシック" charset="-128"/>
              </a:rPr>
              <a:t>Find  OV  </a:t>
            </a:r>
            <a:r>
              <a:rPr lang="en-US" sz="2200" dirty="0" err="1">
                <a:latin typeface="Times New Roman" charset="0"/>
                <a:ea typeface="ＭＳ Ｐゴシック" charset="-128"/>
              </a:rPr>
              <a:t>s.t.</a:t>
            </a:r>
            <a:r>
              <a:rPr lang="en-US" sz="2200" dirty="0">
                <a:latin typeface="Times New Roman" charset="0"/>
                <a:ea typeface="ＭＳ Ｐゴシック" charset="-128"/>
              </a:rPr>
              <a:t> max { </a:t>
            </a:r>
            <a:r>
              <a:rPr lang="en-US" sz="2200" dirty="0" err="1">
                <a:latin typeface="Times New Roman" charset="0"/>
                <a:ea typeface="ＭＳ Ｐゴシック" charset="-128"/>
              </a:rPr>
              <a:t>WriteTS</a:t>
            </a:r>
            <a:r>
              <a:rPr lang="en-US" sz="2200" dirty="0">
                <a:latin typeface="Times New Roman" charset="0"/>
                <a:ea typeface="ＭＳ Ｐゴシック" charset="-128"/>
              </a:rPr>
              <a:t>(OV) | </a:t>
            </a:r>
            <a:r>
              <a:rPr lang="en-US" sz="2200" dirty="0" err="1">
                <a:latin typeface="Times New Roman" charset="0"/>
                <a:ea typeface="ＭＳ Ｐゴシック" charset="-128"/>
              </a:rPr>
              <a:t>WriteTS</a:t>
            </a:r>
            <a:r>
              <a:rPr lang="en-US" sz="2200" dirty="0">
                <a:latin typeface="Times New Roman" charset="0"/>
                <a:ea typeface="ＭＳ Ｐゴシック" charset="-128"/>
              </a:rPr>
              <a:t>(OV) &lt;= TS(T) }</a:t>
            </a:r>
          </a:p>
          <a:p>
            <a:pPr lvl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200" dirty="0">
                <a:latin typeface="Times New Roman" charset="0"/>
                <a:ea typeface="ＭＳ Ｐゴシック" charset="-128"/>
              </a:rPr>
              <a:t>If  </a:t>
            </a:r>
            <a:r>
              <a:rPr lang="en-US" sz="2200" dirty="0" err="1">
                <a:latin typeface="Times New Roman" charset="0"/>
                <a:ea typeface="ＭＳ Ｐゴシック" charset="-128"/>
              </a:rPr>
              <a:t>ReadTS</a:t>
            </a:r>
            <a:r>
              <a:rPr lang="en-US" sz="2200" dirty="0">
                <a:latin typeface="Times New Roman" charset="0"/>
                <a:ea typeface="ＭＳ Ｐゴシック" charset="-128"/>
              </a:rPr>
              <a:t>(OV) &gt; TS(T)</a:t>
            </a:r>
          </a:p>
          <a:p>
            <a:pPr lvl="2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200" dirty="0">
                <a:latin typeface="Times New Roman" charset="0"/>
                <a:ea typeface="ＭＳ Ｐゴシック" charset="-128"/>
              </a:rPr>
              <a:t>Abort and roll-back T</a:t>
            </a:r>
          </a:p>
          <a:p>
            <a:pPr lvl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200" dirty="0">
                <a:latin typeface="Times New Roman" charset="0"/>
                <a:ea typeface="ＭＳ Ｐゴシック" charset="-128"/>
              </a:rPr>
              <a:t>Else</a:t>
            </a:r>
          </a:p>
          <a:p>
            <a:pPr lvl="2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200" dirty="0">
                <a:latin typeface="Times New Roman" charset="0"/>
                <a:ea typeface="ＭＳ Ｐゴシック" charset="-128"/>
              </a:rPr>
              <a:t>Create new version OW</a:t>
            </a:r>
          </a:p>
          <a:p>
            <a:pPr lvl="2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200" dirty="0" err="1">
                <a:latin typeface="Times New Roman" charset="0"/>
                <a:ea typeface="ＭＳ Ｐゴシック" charset="-128"/>
              </a:rPr>
              <a:t>ReadTS</a:t>
            </a:r>
            <a:r>
              <a:rPr lang="en-US" sz="2200" dirty="0">
                <a:latin typeface="Times New Roman" charset="0"/>
                <a:ea typeface="ＭＳ Ｐゴシック" charset="-128"/>
              </a:rPr>
              <a:t>(Ow) = </a:t>
            </a:r>
            <a:r>
              <a:rPr lang="en-US" sz="2200" dirty="0" err="1">
                <a:latin typeface="Times New Roman" charset="0"/>
                <a:ea typeface="ＭＳ Ｐゴシック" charset="-128"/>
              </a:rPr>
              <a:t>WriteTS</a:t>
            </a:r>
            <a:r>
              <a:rPr lang="en-US" sz="2200" dirty="0">
                <a:latin typeface="Times New Roman" charset="0"/>
                <a:ea typeface="ＭＳ Ｐゴシック" charset="-128"/>
              </a:rPr>
              <a:t>(Ow) = TS(T)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3179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2400" b="0" dirty="0"/>
              <a:t>Read O by </a:t>
            </a:r>
            <a:r>
              <a:rPr lang="en-US" sz="2400" b="0" dirty="0" err="1"/>
              <a:t>txn</a:t>
            </a:r>
            <a:r>
              <a:rPr lang="en-US" sz="2400" b="0" dirty="0"/>
              <a:t> T, find version to read (never rejected):</a:t>
            </a:r>
          </a:p>
          <a:p>
            <a:pPr lvl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200" b="0" dirty="0"/>
              <a:t>Find O</a:t>
            </a:r>
            <a:r>
              <a:rPr lang="en-US" sz="2200" b="0" baseline="-25000" dirty="0"/>
              <a:t>V  </a:t>
            </a:r>
            <a:r>
              <a:rPr lang="en-US" sz="2200" b="0" dirty="0" err="1"/>
              <a:t>s.t.</a:t>
            </a:r>
            <a:r>
              <a:rPr lang="en-US" sz="2200" b="0" dirty="0"/>
              <a:t> max { </a:t>
            </a:r>
            <a:r>
              <a:rPr lang="en-US" sz="2200" b="0" dirty="0" err="1"/>
              <a:t>WriteTS</a:t>
            </a:r>
            <a:r>
              <a:rPr lang="en-US" sz="2200" b="0" dirty="0"/>
              <a:t>(O</a:t>
            </a:r>
            <a:r>
              <a:rPr lang="en-US" sz="2200" b="0" baseline="-25000" dirty="0"/>
              <a:t>V</a:t>
            </a:r>
            <a:r>
              <a:rPr lang="en-US" sz="2200" b="0" dirty="0"/>
              <a:t>) | </a:t>
            </a:r>
            <a:r>
              <a:rPr lang="en-US" sz="2200" b="0" dirty="0" err="1"/>
              <a:t>WriteTS</a:t>
            </a:r>
            <a:r>
              <a:rPr lang="en-US" sz="2200" b="0" dirty="0"/>
              <a:t>(O</a:t>
            </a:r>
            <a:r>
              <a:rPr lang="en-US" sz="2200" b="0" baseline="-25000" dirty="0"/>
              <a:t>V</a:t>
            </a:r>
            <a:r>
              <a:rPr lang="en-US" sz="2200" b="0" dirty="0"/>
              <a:t>) &lt;= TS(T) }</a:t>
            </a:r>
          </a:p>
          <a:p>
            <a:pPr lvl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200" b="0" dirty="0" err="1"/>
              <a:t>ReadTS</a:t>
            </a:r>
            <a:r>
              <a:rPr lang="en-US" sz="2200" b="0" dirty="0"/>
              <a:t>(O</a:t>
            </a:r>
            <a:r>
              <a:rPr lang="en-US" sz="2200" b="0" baseline="-25000" dirty="0"/>
              <a:t>V</a:t>
            </a:r>
            <a:r>
              <a:rPr lang="en-US" sz="2200" b="0" dirty="0"/>
              <a:t>) = max(TS(T), </a:t>
            </a:r>
            <a:r>
              <a:rPr lang="en-US" sz="2200" b="0" dirty="0" err="1"/>
              <a:t>ReadTS</a:t>
            </a:r>
            <a:r>
              <a:rPr lang="en-US" sz="2200" b="0" dirty="0"/>
              <a:t>(O</a:t>
            </a:r>
            <a:r>
              <a:rPr lang="en-US" sz="2200" b="0" baseline="-25000" dirty="0"/>
              <a:t>V</a:t>
            </a:r>
            <a:r>
              <a:rPr lang="en-US" sz="2200" b="0" dirty="0"/>
              <a:t>))</a:t>
            </a:r>
          </a:p>
          <a:p>
            <a:pPr lvl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200" b="0" dirty="0"/>
              <a:t>Return O</a:t>
            </a:r>
            <a:r>
              <a:rPr lang="en-US" sz="2200" b="0" baseline="-25000" dirty="0"/>
              <a:t>V</a:t>
            </a:r>
            <a:r>
              <a:rPr lang="en-US" sz="2200" b="0" dirty="0"/>
              <a:t> to 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9633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2400" b="0" dirty="0"/>
              <a:t>Read O by </a:t>
            </a:r>
            <a:r>
              <a:rPr lang="en-US" sz="2400" b="0" dirty="0" err="1"/>
              <a:t>txn</a:t>
            </a:r>
            <a:r>
              <a:rPr lang="en-US" sz="2400" b="0" dirty="0"/>
              <a:t> T, find version to read (never rejected):</a:t>
            </a:r>
          </a:p>
          <a:p>
            <a:pPr lvl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200" b="0" dirty="0"/>
              <a:t>Find O</a:t>
            </a:r>
            <a:r>
              <a:rPr lang="en-US" sz="2200" b="0" baseline="-25000" dirty="0"/>
              <a:t>V  </a:t>
            </a:r>
            <a:r>
              <a:rPr lang="en-US" sz="2200" b="0" dirty="0" err="1"/>
              <a:t>s.t.</a:t>
            </a:r>
            <a:r>
              <a:rPr lang="en-US" sz="2200" b="0" dirty="0"/>
              <a:t> max { </a:t>
            </a:r>
            <a:r>
              <a:rPr lang="en-US" sz="2200" b="0" dirty="0" err="1"/>
              <a:t>WriteTS</a:t>
            </a:r>
            <a:r>
              <a:rPr lang="en-US" sz="2200" b="0" dirty="0"/>
              <a:t>(O</a:t>
            </a:r>
            <a:r>
              <a:rPr lang="en-US" sz="2200" b="0" baseline="-25000" dirty="0"/>
              <a:t>V</a:t>
            </a:r>
            <a:r>
              <a:rPr lang="en-US" sz="2200" b="0" dirty="0"/>
              <a:t>) | </a:t>
            </a:r>
            <a:r>
              <a:rPr lang="en-US" sz="2200" b="0" dirty="0" err="1"/>
              <a:t>WriteTS</a:t>
            </a:r>
            <a:r>
              <a:rPr lang="en-US" sz="2200" b="0" dirty="0"/>
              <a:t>(O</a:t>
            </a:r>
            <a:r>
              <a:rPr lang="en-US" sz="2200" b="0" baseline="-25000" dirty="0"/>
              <a:t>V</a:t>
            </a:r>
            <a:r>
              <a:rPr lang="en-US" sz="2200" b="0" dirty="0"/>
              <a:t>) &lt;= TS(T) }</a:t>
            </a:r>
          </a:p>
          <a:p>
            <a:pPr lvl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200" b="0" dirty="0" err="1"/>
              <a:t>ReadTS</a:t>
            </a:r>
            <a:r>
              <a:rPr lang="en-US" sz="2200" b="0" dirty="0"/>
              <a:t>(O</a:t>
            </a:r>
            <a:r>
              <a:rPr lang="en-US" sz="2200" b="0" baseline="-25000" dirty="0"/>
              <a:t>V</a:t>
            </a:r>
            <a:r>
              <a:rPr lang="en-US" sz="2200" b="0" dirty="0"/>
              <a:t>) = max(TS(T), </a:t>
            </a:r>
            <a:r>
              <a:rPr lang="en-US" sz="2200" b="0" dirty="0" err="1"/>
              <a:t>ReadTS</a:t>
            </a:r>
            <a:r>
              <a:rPr lang="en-US" sz="2200" b="0" dirty="0"/>
              <a:t>(O</a:t>
            </a:r>
            <a:r>
              <a:rPr lang="en-US" sz="2200" b="0" baseline="-25000" dirty="0"/>
              <a:t>V</a:t>
            </a:r>
            <a:r>
              <a:rPr lang="en-US" sz="2200" b="0" dirty="0"/>
              <a:t>))</a:t>
            </a:r>
          </a:p>
          <a:p>
            <a:pPr lvl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200" b="0" dirty="0"/>
              <a:t>Return O</a:t>
            </a:r>
            <a:r>
              <a:rPr lang="en-US" sz="2200" b="0" baseline="-25000" dirty="0"/>
              <a:t>V</a:t>
            </a:r>
            <a:r>
              <a:rPr lang="en-US" sz="2200" b="0" dirty="0"/>
              <a:t> to 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6532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2400" b="0" dirty="0"/>
              <a:t>Read O by </a:t>
            </a:r>
            <a:r>
              <a:rPr lang="en-US" sz="2400" b="0" dirty="0" err="1"/>
              <a:t>txn</a:t>
            </a:r>
            <a:r>
              <a:rPr lang="en-US" sz="2400" b="0" dirty="0"/>
              <a:t> T, find version to read (never rejected):</a:t>
            </a:r>
          </a:p>
          <a:p>
            <a:pPr lvl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200" b="0" dirty="0"/>
              <a:t>Find O</a:t>
            </a:r>
            <a:r>
              <a:rPr lang="en-US" sz="2200" b="0" baseline="-25000" dirty="0"/>
              <a:t>V  </a:t>
            </a:r>
            <a:r>
              <a:rPr lang="en-US" sz="2200" b="0" dirty="0" err="1"/>
              <a:t>s.t.</a:t>
            </a:r>
            <a:r>
              <a:rPr lang="en-US" sz="2200" b="0" dirty="0"/>
              <a:t> max { </a:t>
            </a:r>
            <a:r>
              <a:rPr lang="en-US" sz="2200" b="0" dirty="0" err="1"/>
              <a:t>WriteTS</a:t>
            </a:r>
            <a:r>
              <a:rPr lang="en-US" sz="2200" b="0" dirty="0"/>
              <a:t>(O</a:t>
            </a:r>
            <a:r>
              <a:rPr lang="en-US" sz="2200" b="0" baseline="-25000" dirty="0"/>
              <a:t>V</a:t>
            </a:r>
            <a:r>
              <a:rPr lang="en-US" sz="2200" b="0" dirty="0"/>
              <a:t>) | </a:t>
            </a:r>
            <a:r>
              <a:rPr lang="en-US" sz="2200" b="0" dirty="0" err="1"/>
              <a:t>WriteTS</a:t>
            </a:r>
            <a:r>
              <a:rPr lang="en-US" sz="2200" b="0" dirty="0"/>
              <a:t>(O</a:t>
            </a:r>
            <a:r>
              <a:rPr lang="en-US" sz="2200" b="0" baseline="-25000" dirty="0"/>
              <a:t>V</a:t>
            </a:r>
            <a:r>
              <a:rPr lang="en-US" sz="2200" b="0" dirty="0"/>
              <a:t>) &lt;= TS(T) }</a:t>
            </a:r>
          </a:p>
          <a:p>
            <a:pPr lvl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200" b="0" dirty="0" err="1"/>
              <a:t>ReadTS</a:t>
            </a:r>
            <a:r>
              <a:rPr lang="en-US" sz="2200" b="0" dirty="0"/>
              <a:t>(O</a:t>
            </a:r>
            <a:r>
              <a:rPr lang="en-US" sz="2200" b="0" baseline="-25000" dirty="0"/>
              <a:t>V</a:t>
            </a:r>
            <a:r>
              <a:rPr lang="en-US" sz="2200" b="0" dirty="0"/>
              <a:t>) = max(TS(T), </a:t>
            </a:r>
            <a:r>
              <a:rPr lang="en-US" sz="2200" b="0" dirty="0" err="1"/>
              <a:t>ReadTS</a:t>
            </a:r>
            <a:r>
              <a:rPr lang="en-US" sz="2200" b="0" dirty="0"/>
              <a:t>(O</a:t>
            </a:r>
            <a:r>
              <a:rPr lang="en-US" sz="2200" b="0" baseline="-25000" dirty="0"/>
              <a:t>V</a:t>
            </a:r>
            <a:r>
              <a:rPr lang="en-US" sz="2200" b="0" dirty="0"/>
              <a:t>))</a:t>
            </a:r>
          </a:p>
          <a:p>
            <a:pPr lvl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200" b="0" dirty="0"/>
              <a:t>Return O</a:t>
            </a:r>
            <a:r>
              <a:rPr lang="en-US" sz="2200" b="0" baseline="-25000" dirty="0"/>
              <a:t>V</a:t>
            </a:r>
            <a:r>
              <a:rPr lang="en-US" sz="2200" b="0" dirty="0"/>
              <a:t> to 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2981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2400" b="0" dirty="0"/>
              <a:t>Read O by </a:t>
            </a:r>
            <a:r>
              <a:rPr lang="en-US" sz="2400" b="0" dirty="0" err="1"/>
              <a:t>txn</a:t>
            </a:r>
            <a:r>
              <a:rPr lang="en-US" sz="2400" b="0" dirty="0"/>
              <a:t> T, find version to read (never rejected):</a:t>
            </a:r>
          </a:p>
          <a:p>
            <a:pPr lvl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200" b="0" dirty="0"/>
              <a:t>Find O</a:t>
            </a:r>
            <a:r>
              <a:rPr lang="en-US" sz="2200" b="0" baseline="-25000" dirty="0"/>
              <a:t>V  </a:t>
            </a:r>
            <a:r>
              <a:rPr lang="en-US" sz="2200" b="0" dirty="0" err="1"/>
              <a:t>s.t.</a:t>
            </a:r>
            <a:r>
              <a:rPr lang="en-US" sz="2200" b="0" dirty="0"/>
              <a:t> max { </a:t>
            </a:r>
            <a:r>
              <a:rPr lang="en-US" sz="2200" b="0" dirty="0" err="1"/>
              <a:t>WriteTS</a:t>
            </a:r>
            <a:r>
              <a:rPr lang="en-US" sz="2200" b="0" dirty="0"/>
              <a:t>(O</a:t>
            </a:r>
            <a:r>
              <a:rPr lang="en-US" sz="2200" b="0" baseline="-25000" dirty="0"/>
              <a:t>V</a:t>
            </a:r>
            <a:r>
              <a:rPr lang="en-US" sz="2200" b="0" dirty="0"/>
              <a:t>) | </a:t>
            </a:r>
            <a:r>
              <a:rPr lang="en-US" sz="2200" b="0" dirty="0" err="1"/>
              <a:t>WriteTS</a:t>
            </a:r>
            <a:r>
              <a:rPr lang="en-US" sz="2200" b="0" dirty="0"/>
              <a:t>(O</a:t>
            </a:r>
            <a:r>
              <a:rPr lang="en-US" sz="2200" b="0" baseline="-25000" dirty="0"/>
              <a:t>V</a:t>
            </a:r>
            <a:r>
              <a:rPr lang="en-US" sz="2200" b="0" dirty="0"/>
              <a:t>) &lt;= TS(T) }</a:t>
            </a:r>
          </a:p>
          <a:p>
            <a:pPr lvl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200" b="0" dirty="0" err="1"/>
              <a:t>ReadTS</a:t>
            </a:r>
            <a:r>
              <a:rPr lang="en-US" sz="2200" b="0" dirty="0"/>
              <a:t>(O</a:t>
            </a:r>
            <a:r>
              <a:rPr lang="en-US" sz="2200" b="0" baseline="-25000" dirty="0"/>
              <a:t>V</a:t>
            </a:r>
            <a:r>
              <a:rPr lang="en-US" sz="2200" b="0" dirty="0"/>
              <a:t>) = max(TS(T), </a:t>
            </a:r>
            <a:r>
              <a:rPr lang="en-US" sz="2200" b="0" dirty="0" err="1"/>
              <a:t>ReadTS</a:t>
            </a:r>
            <a:r>
              <a:rPr lang="en-US" sz="2200" b="0" dirty="0"/>
              <a:t>(O</a:t>
            </a:r>
            <a:r>
              <a:rPr lang="en-US" sz="2200" b="0" baseline="-25000" dirty="0"/>
              <a:t>V</a:t>
            </a:r>
            <a:r>
              <a:rPr lang="en-US" sz="2200" b="0" dirty="0"/>
              <a:t>))</a:t>
            </a:r>
          </a:p>
          <a:p>
            <a:pPr lvl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200" b="0" dirty="0"/>
              <a:t>Return O</a:t>
            </a:r>
            <a:r>
              <a:rPr lang="en-US" sz="2200" b="0" baseline="-25000" dirty="0"/>
              <a:t>V</a:t>
            </a:r>
            <a:r>
              <a:rPr lang="en-US" sz="2200" b="0" dirty="0"/>
              <a:t> to 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9349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2400" b="0" dirty="0"/>
              <a:t>When do you release locks before commit?  Carefully – like when you are traversing</a:t>
            </a:r>
            <a:r>
              <a:rPr lang="en-US" sz="2400" b="0" baseline="0" dirty="0"/>
              <a:t> a data structure but not actually using the data</a:t>
            </a:r>
            <a:endParaRPr lang="en-US" sz="2200" b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6959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685800"/>
            <a:ext cx="8382000" cy="1905000"/>
          </a:xfrm>
          <a:prstGeom prst="rect">
            <a:avLst/>
          </a:prstGeom>
        </p:spPr>
        <p:txBody>
          <a:bodyPr anchor="b"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95800"/>
            <a:ext cx="6400800" cy="1752600"/>
          </a:xfrm>
        </p:spPr>
        <p:txBody>
          <a:bodyPr/>
          <a:lstStyle>
            <a:lvl1pPr marL="0" indent="0" algn="ctr">
              <a:buNone/>
              <a:defRPr sz="28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7" name="Picture 6" descr="Princeton_shield.tif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866"/>
          <a:stretch/>
        </p:blipFill>
        <p:spPr>
          <a:xfrm>
            <a:off x="4169050" y="2971800"/>
            <a:ext cx="805900" cy="1018171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152400" y="4343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9394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0B851-7313-6B4B-90F0-D21AC23BC8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78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8A700-9ACA-CA49-8640-C2576E344D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pic>
        <p:nvPicPr>
          <p:cNvPr id="8" name="Picture 7" descr="Princeton_shield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600" y="457200"/>
            <a:ext cx="685800" cy="763628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67694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C1C3E-524C-584F-BE26-32C52DE4BA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858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0196" y="1449421"/>
            <a:ext cx="8565204" cy="5008124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3000"/>
              </a:spcBef>
              <a:spcAft>
                <a:spcPts val="800"/>
              </a:spcAft>
              <a:defRPr sz="3000" baseline="0">
                <a:solidFill>
                  <a:schemeClr val="tx1"/>
                </a:solidFill>
              </a:defRPr>
            </a:lvl1pPr>
            <a:lvl2pPr marL="742950" marR="0" indent="-285750" algn="l" defTabSz="457200" rtl="0" eaLnBrk="0" fontAlgn="base" latinLnBrk="0" hangingPunct="0">
              <a:lnSpc>
                <a:spcPct val="95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 typeface="Arial" pitchFamily="-1" charset="0"/>
              <a:buChar char="–"/>
              <a:tabLst/>
              <a:defRPr sz="2800" baseline="0"/>
            </a:lvl2pPr>
            <a:lvl3pPr>
              <a:lnSpc>
                <a:spcPct val="90000"/>
              </a:lnSpc>
              <a:spcBef>
                <a:spcPts val="800"/>
              </a:spcBef>
              <a:defRPr sz="2400"/>
            </a:lvl3pPr>
            <a:lvl4pPr>
              <a:lnSpc>
                <a:spcPct val="90000"/>
              </a:lnSpc>
              <a:spcBef>
                <a:spcPts val="800"/>
              </a:spcBef>
              <a:defRPr sz="2200"/>
            </a:lvl4pPr>
            <a:lvl5pPr>
              <a:lnSpc>
                <a:spcPct val="90000"/>
              </a:lnSpc>
              <a:spcBef>
                <a:spcPts val="800"/>
              </a:spcBef>
              <a:defRPr sz="2200"/>
            </a:lvl5pPr>
          </a:lstStyle>
          <a:p>
            <a:pPr lvl="0"/>
            <a:r>
              <a:rPr lang="en-US" dirty="0"/>
              <a:t>Click to edit Master text styles and more text and more text</a:t>
            </a:r>
          </a:p>
          <a:p>
            <a:pPr lvl="1"/>
            <a:r>
              <a:rPr lang="en-US" dirty="0"/>
              <a:t>Second level test test test test test test test test test test test test test test test test test test 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0"/>
            <a:r>
              <a:rPr lang="en-US" dirty="0"/>
              <a:t>Second main line</a:t>
            </a:r>
          </a:p>
          <a:p>
            <a:pPr lvl="1"/>
            <a:r>
              <a:rPr lang="en-US" dirty="0"/>
              <a:t>Second level</a:t>
            </a:r>
          </a:p>
          <a:p>
            <a:pPr lvl="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111C5-E04E-4942-8174-12BB645D56A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350196" y="16215"/>
            <a:ext cx="8565204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z="4000"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52400" y="125649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6650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373" y="2845761"/>
            <a:ext cx="7772400" cy="1166478"/>
          </a:xfrm>
          <a:prstGeom prst="rect">
            <a:avLst/>
          </a:prstGeom>
        </p:spPr>
        <p:txBody>
          <a:bodyPr anchor="ctr"/>
          <a:lstStyle>
            <a:lvl1pPr algn="ctr">
              <a:defRPr sz="4000" b="1" cap="none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2373" y="4069954"/>
            <a:ext cx="7772400" cy="98843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9B53-AEC7-9D43-BD4D-FB123296C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876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Section Header"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373" y="2845761"/>
            <a:ext cx="7772400" cy="1166478"/>
          </a:xfrm>
          <a:prstGeom prst="rect">
            <a:avLst/>
          </a:prstGeom>
        </p:spPr>
        <p:txBody>
          <a:bodyPr anchor="ctr"/>
          <a:lstStyle>
            <a:lvl1pPr algn="ctr">
              <a:defRPr sz="4000" b="1" cap="none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2373" y="4069954"/>
            <a:ext cx="7772400" cy="98843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9B53-AEC7-9D43-BD4D-FB123296C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081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5425" y="1470346"/>
            <a:ext cx="4340375" cy="4877434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1470346"/>
            <a:ext cx="4263565" cy="4877434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00562-6296-9E41-94C7-4DAE5BF4E4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7573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4929D7-7AD0-024D-8F69-58F7A677FF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3578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34AC4-E5A6-0446-ADDB-6CB25A5DDD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52400" y="12192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3722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25072-9793-DD45-A50B-C84D5FD44B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087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BDEDE-40D3-1C4C-B3CB-CF078D2D5C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066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1447800"/>
            <a:ext cx="87630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" y="6553200"/>
            <a:ext cx="2133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53200"/>
            <a:ext cx="2895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1800" y="6553200"/>
            <a:ext cx="2133600" cy="212725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1400" b="1">
                <a:solidFill>
                  <a:srgbClr val="FF6600"/>
                </a:solidFill>
                <a:latin typeface="+mn-lt"/>
              </a:defRPr>
            </a:lvl1pPr>
          </a:lstStyle>
          <a:p>
            <a:pPr>
              <a:defRPr/>
            </a:pPr>
            <a:fld id="{62406363-7E77-DB4B-97E5-317AD9418D5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213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85" r:id="rId3"/>
    <p:sldLayoutId id="214748368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+mj-lt"/>
          <a:ea typeface="ＭＳ Ｐゴシック" pitchFamily="-1" charset="-128"/>
          <a:cs typeface="ＭＳ Ｐゴシック" pitchFamily="-1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9pPr>
    </p:titleStyle>
    <p:bodyStyle>
      <a:lvl1pPr marL="342900" indent="-3429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ＭＳ Ｐゴシック" pitchFamily="-1" charset="-128"/>
        </a:defRPr>
      </a:lvl1pPr>
      <a:lvl2pPr marL="742950" indent="-28575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2pPr>
      <a:lvl3pPr marL="11430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3pPr>
      <a:lvl4pPr marL="16002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4pPr>
      <a:lvl5pPr marL="20574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»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685800"/>
            <a:ext cx="9144000" cy="19050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4000" b="0"/>
              <a:t>Concurrency control </a:t>
            </a:r>
            <a:br>
              <a:rPr lang="en-US" sz="4000" b="0"/>
            </a:br>
            <a:r>
              <a:rPr lang="en-US" sz="4000" b="0"/>
              <a:t>(</a:t>
            </a:r>
            <a:r>
              <a:rPr lang="en-US" sz="3800" b="0"/>
              <a:t>OCC and MVCC)</a:t>
            </a:r>
            <a:endParaRPr lang="en-US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4475747"/>
            <a:ext cx="9144000" cy="2382253"/>
          </a:xfrm>
        </p:spPr>
        <p:txBody>
          <a:bodyPr>
            <a:normAutofit/>
          </a:bodyPr>
          <a:lstStyle/>
          <a:p>
            <a:r>
              <a:rPr lang="en-US" sz="3000" dirty="0"/>
              <a:t>COS 518: </a:t>
            </a:r>
            <a:r>
              <a:rPr lang="en-US" sz="3000" i="1" dirty="0"/>
              <a:t>Advanced Computer Systems</a:t>
            </a:r>
          </a:p>
          <a:p>
            <a:r>
              <a:rPr lang="en-US" sz="3000" dirty="0"/>
              <a:t>Lecture 6</a:t>
            </a:r>
          </a:p>
          <a:p>
            <a:endParaRPr lang="en-US" sz="3000" dirty="0"/>
          </a:p>
          <a:p>
            <a:r>
              <a:rPr lang="en-US" sz="3000" dirty="0"/>
              <a:t>Michael Freedman</a:t>
            </a:r>
          </a:p>
          <a:p>
            <a:endParaRPr lang="en-US" sz="19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373" y="2257931"/>
            <a:ext cx="7772400" cy="1166478"/>
          </a:xfrm>
        </p:spPr>
        <p:txBody>
          <a:bodyPr/>
          <a:lstStyle/>
          <a:p>
            <a:r>
              <a:rPr lang="en-US" dirty="0"/>
              <a:t>Multi-version            concurrency control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13" y="3706459"/>
            <a:ext cx="9123574" cy="988430"/>
          </a:xfrm>
        </p:spPr>
        <p:txBody>
          <a:bodyPr/>
          <a:lstStyle/>
          <a:p>
            <a:r>
              <a:rPr lang="en-US" dirty="0"/>
              <a:t>Generalize use of multiple versions of objects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9848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196" y="1449421"/>
            <a:ext cx="8311666" cy="5008124"/>
          </a:xfrm>
        </p:spPr>
        <p:txBody>
          <a:bodyPr>
            <a:normAutofit/>
          </a:bodyPr>
          <a:lstStyle/>
          <a:p>
            <a:r>
              <a:rPr lang="en-US" sz="2800" dirty="0"/>
              <a:t>Maintain multiple versions of objects, each with own timestamp.  Allocate correct version to reads.</a:t>
            </a:r>
          </a:p>
          <a:p>
            <a:r>
              <a:rPr lang="en-US" sz="2800" dirty="0"/>
              <a:t>Prior example of MVCC: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Multi-version concurrency control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24796" y="3573030"/>
            <a:ext cx="8949503" cy="2834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3876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196" y="1449421"/>
            <a:ext cx="8394793" cy="5008124"/>
          </a:xfrm>
        </p:spPr>
        <p:txBody>
          <a:bodyPr>
            <a:normAutofit/>
          </a:bodyPr>
          <a:lstStyle/>
          <a:p>
            <a:r>
              <a:rPr lang="en-US" sz="2800" dirty="0"/>
              <a:t>Maintain multiple versions of objects, each with own timestamp.  Allocate correct version to reads.</a:t>
            </a:r>
          </a:p>
          <a:p>
            <a:r>
              <a:rPr lang="en-US" sz="2800" dirty="0"/>
              <a:t>Unlike 2PL/OCC, reads never rejected</a:t>
            </a:r>
          </a:p>
          <a:p>
            <a:r>
              <a:rPr lang="en-US" sz="2800" dirty="0"/>
              <a:t>Occasionally run garbage collection to clean up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Multi-version concurrency control</a:t>
            </a:r>
          </a:p>
        </p:txBody>
      </p:sp>
    </p:spTree>
    <p:extLst>
      <p:ext uri="{BB962C8B-B14F-4D97-AF65-F5344CB8AC3E}">
        <p14:creationId xmlns:p14="http://schemas.microsoft.com/office/powerpoint/2010/main" val="13587792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Split transaction into read set and write set</a:t>
            </a:r>
          </a:p>
          <a:p>
            <a:pPr lvl="1"/>
            <a:r>
              <a:rPr lang="en-US" dirty="0"/>
              <a:t>All reads execute as if one “snapshot”</a:t>
            </a:r>
          </a:p>
          <a:p>
            <a:pPr lvl="1"/>
            <a:r>
              <a:rPr lang="en-US" dirty="0"/>
              <a:t>All writes execute as if one later “snapshot”</a:t>
            </a:r>
          </a:p>
          <a:p>
            <a:pPr lvl="1"/>
            <a:endParaRPr lang="en-US" dirty="0"/>
          </a:p>
          <a:p>
            <a:r>
              <a:rPr lang="en-US" dirty="0"/>
              <a:t>Yields snapshot isolation  &lt;  </a:t>
            </a:r>
            <a:r>
              <a:rPr lang="en-US" dirty="0" err="1"/>
              <a:t>serializability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MVCC Intuition</a:t>
            </a:r>
          </a:p>
        </p:txBody>
      </p:sp>
    </p:spTree>
    <p:extLst>
      <p:ext uri="{BB962C8B-B14F-4D97-AF65-F5344CB8AC3E}">
        <p14:creationId xmlns:p14="http://schemas.microsoft.com/office/powerpoint/2010/main" val="6615004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196" y="1449421"/>
            <a:ext cx="8565204" cy="5316504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Intuition:  Bag of marbles:  ½ white, ½ black</a:t>
            </a:r>
          </a:p>
          <a:p>
            <a:r>
              <a:rPr lang="en-US" dirty="0"/>
              <a:t>Transactions:</a:t>
            </a:r>
          </a:p>
          <a:p>
            <a:pPr lvl="1"/>
            <a:r>
              <a:rPr lang="en-US" dirty="0"/>
              <a:t>T1:  Change all white marbles to black marbles</a:t>
            </a:r>
          </a:p>
          <a:p>
            <a:pPr lvl="1"/>
            <a:r>
              <a:rPr lang="en-US" dirty="0"/>
              <a:t>T2:  Change all black marbles to white marbles</a:t>
            </a:r>
          </a:p>
          <a:p>
            <a:r>
              <a:rPr lang="en-US" dirty="0" err="1"/>
              <a:t>Serializability</a:t>
            </a:r>
            <a:r>
              <a:rPr lang="en-US" dirty="0"/>
              <a:t> (2PL, OCC) </a:t>
            </a:r>
          </a:p>
          <a:p>
            <a:pPr lvl="1"/>
            <a:r>
              <a:rPr lang="en-US" dirty="0"/>
              <a:t>T1 → T2   or   T2 → T1</a:t>
            </a:r>
          </a:p>
          <a:p>
            <a:pPr lvl="1"/>
            <a:r>
              <a:rPr lang="en-US" dirty="0"/>
              <a:t>In either case, bag is either ALL white or ALL black</a:t>
            </a:r>
          </a:p>
          <a:p>
            <a:r>
              <a:rPr lang="en-US" dirty="0"/>
              <a:t>Snapshot isolation (MVCC)</a:t>
            </a:r>
          </a:p>
          <a:p>
            <a:pPr lvl="1"/>
            <a:r>
              <a:rPr lang="en-US" dirty="0"/>
              <a:t>T1 → T2   or   T2 → T1    or    T1 || T2</a:t>
            </a:r>
          </a:p>
          <a:p>
            <a:pPr lvl="1"/>
            <a:r>
              <a:rPr lang="en-US" dirty="0"/>
              <a:t>Bag is ALL white, ALL black, or ½ white ½ black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Serializability</a:t>
            </a:r>
            <a:r>
              <a:rPr lang="en-US" dirty="0"/>
              <a:t> vs. Snapshot isolation</a:t>
            </a:r>
          </a:p>
        </p:txBody>
      </p:sp>
    </p:spTree>
    <p:extLst>
      <p:ext uri="{BB962C8B-B14F-4D97-AF65-F5344CB8AC3E}">
        <p14:creationId xmlns:p14="http://schemas.microsoft.com/office/powerpoint/2010/main" val="315172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196" y="1449421"/>
            <a:ext cx="8394793" cy="5008124"/>
          </a:xfrm>
        </p:spPr>
        <p:txBody>
          <a:bodyPr>
            <a:normAutofit/>
          </a:bodyPr>
          <a:lstStyle/>
          <a:p>
            <a:r>
              <a:rPr lang="en-US" sz="2800" dirty="0"/>
              <a:t>Transactions</a:t>
            </a:r>
            <a:r>
              <a:rPr lang="en-US" sz="2800" baseline="-25000" dirty="0"/>
              <a:t> </a:t>
            </a:r>
            <a:r>
              <a:rPr lang="en-US" sz="2800" dirty="0"/>
              <a:t>are assigned timestamps, which may get assigned to objects those </a:t>
            </a:r>
            <a:r>
              <a:rPr lang="en-US" sz="2800" dirty="0" err="1"/>
              <a:t>txns</a:t>
            </a:r>
            <a:r>
              <a:rPr lang="en-US" sz="2800" dirty="0"/>
              <a:t> read/write</a:t>
            </a:r>
          </a:p>
          <a:p>
            <a:r>
              <a:rPr lang="en-US" sz="2800" dirty="0"/>
              <a:t>Every object version O</a:t>
            </a:r>
            <a:r>
              <a:rPr lang="en-US" sz="2800" baseline="-25000" dirty="0"/>
              <a:t>V</a:t>
            </a:r>
            <a:r>
              <a:rPr lang="en-US" sz="2800" dirty="0"/>
              <a:t> has both read and write TS</a:t>
            </a:r>
          </a:p>
          <a:p>
            <a:pPr lvl="1"/>
            <a:r>
              <a:rPr lang="en-US" sz="2600" dirty="0" err="1"/>
              <a:t>ReadTS</a:t>
            </a:r>
            <a:r>
              <a:rPr lang="en-US" sz="2600" dirty="0"/>
              <a:t>:  Largest timestamp of </a:t>
            </a:r>
            <a:r>
              <a:rPr lang="en-US" sz="2600" dirty="0" err="1"/>
              <a:t>txn</a:t>
            </a:r>
            <a:r>
              <a:rPr lang="en-US" sz="2600" dirty="0"/>
              <a:t> that reads </a:t>
            </a:r>
            <a:r>
              <a:rPr lang="en-US" sz="2400" dirty="0"/>
              <a:t>O</a:t>
            </a:r>
            <a:r>
              <a:rPr lang="en-US" sz="2400" baseline="-25000" dirty="0"/>
              <a:t>V</a:t>
            </a:r>
            <a:endParaRPr lang="en-US" sz="2600" dirty="0"/>
          </a:p>
          <a:p>
            <a:pPr lvl="1"/>
            <a:r>
              <a:rPr lang="en-US" sz="2600" dirty="0" err="1"/>
              <a:t>WriteTS</a:t>
            </a:r>
            <a:r>
              <a:rPr lang="en-US" sz="2600" dirty="0"/>
              <a:t>:  Timestamp of </a:t>
            </a:r>
            <a:r>
              <a:rPr lang="en-US" sz="2600" dirty="0" err="1"/>
              <a:t>txn</a:t>
            </a:r>
            <a:r>
              <a:rPr lang="en-US" sz="2600" dirty="0"/>
              <a:t> that wrote </a:t>
            </a:r>
            <a:r>
              <a:rPr lang="en-US" sz="2400" dirty="0"/>
              <a:t>O</a:t>
            </a:r>
            <a:r>
              <a:rPr lang="en-US" sz="2400" baseline="-25000" dirty="0"/>
              <a:t>V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Timestamps in MVCC</a:t>
            </a:r>
          </a:p>
        </p:txBody>
      </p:sp>
    </p:spTree>
    <p:extLst>
      <p:ext uri="{BB962C8B-B14F-4D97-AF65-F5344CB8AC3E}">
        <p14:creationId xmlns:p14="http://schemas.microsoft.com/office/powerpoint/2010/main" val="14046599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35401" y="3552541"/>
            <a:ext cx="8394793" cy="3305459"/>
          </a:xfrm>
        </p:spPr>
        <p:txBody>
          <a:bodyPr>
            <a:normAutofit lnSpcReduction="10000"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Perform write of object O or abort if conflicting: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Find  O</a:t>
            </a:r>
            <a:r>
              <a:rPr lang="en-US" sz="2200" baseline="-25000" dirty="0">
                <a:latin typeface="Arial" charset="0"/>
                <a:ea typeface="Arial" charset="0"/>
                <a:cs typeface="Arial" charset="0"/>
              </a:rPr>
              <a:t>V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  </a:t>
            </a:r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s.t.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 max { </a:t>
            </a:r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WriteTS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(O</a:t>
            </a:r>
            <a:r>
              <a:rPr lang="en-US" sz="2200" baseline="-25000" dirty="0">
                <a:latin typeface="Arial" charset="0"/>
                <a:ea typeface="Arial" charset="0"/>
                <a:cs typeface="Arial" charset="0"/>
              </a:rPr>
              <a:t>V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) | </a:t>
            </a:r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WriteTS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(O</a:t>
            </a:r>
            <a:r>
              <a:rPr lang="en-US" sz="2200" baseline="-25000" dirty="0">
                <a:latin typeface="Arial" charset="0"/>
                <a:ea typeface="Arial" charset="0"/>
                <a:cs typeface="Arial" charset="0"/>
              </a:rPr>
              <a:t>V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) &lt;= TS(T) }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400" dirty="0"/>
              <a:t># Abort if another T’ exists and has read O after T</a:t>
            </a:r>
            <a:endParaRPr lang="en-US" sz="2200" dirty="0">
              <a:latin typeface="Arial" charset="0"/>
              <a:ea typeface="Arial" charset="0"/>
              <a:cs typeface="Arial" charset="0"/>
            </a:endParaRP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If  </a:t>
            </a:r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ReadTS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(O</a:t>
            </a:r>
            <a:r>
              <a:rPr lang="en-US" sz="2200" baseline="-25000" dirty="0">
                <a:latin typeface="Arial" charset="0"/>
                <a:ea typeface="Arial" charset="0"/>
                <a:cs typeface="Arial" charset="0"/>
              </a:rPr>
              <a:t>V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) &gt; TS(T)</a:t>
            </a:r>
          </a:p>
          <a:p>
            <a:pPr lvl="2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Abort and roll-back T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Else</a:t>
            </a:r>
          </a:p>
          <a:p>
            <a:pPr lvl="2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Create new version O</a:t>
            </a:r>
            <a:r>
              <a:rPr lang="en-US" sz="2200" baseline="-25000" dirty="0">
                <a:latin typeface="Arial" charset="0"/>
                <a:ea typeface="Arial" charset="0"/>
                <a:cs typeface="Arial" charset="0"/>
              </a:rPr>
              <a:t>W</a:t>
            </a:r>
          </a:p>
          <a:p>
            <a:pPr lvl="2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Set </a:t>
            </a:r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ReadTS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(O</a:t>
            </a:r>
            <a:r>
              <a:rPr lang="en-US" sz="2200" baseline="-25000" dirty="0">
                <a:latin typeface="Arial" charset="0"/>
                <a:ea typeface="Arial" charset="0"/>
                <a:cs typeface="Arial" charset="0"/>
              </a:rPr>
              <a:t>W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) = </a:t>
            </a:r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WriteTS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(O</a:t>
            </a:r>
            <a:r>
              <a:rPr lang="en-US" sz="2200" baseline="-25000" dirty="0">
                <a:latin typeface="Arial" charset="0"/>
                <a:ea typeface="Arial" charset="0"/>
                <a:cs typeface="Arial" charset="0"/>
              </a:rPr>
              <a:t>W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) = TS(T)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z="1200" smtClean="0"/>
              <a:pPr>
                <a:defRPr/>
              </a:pPr>
              <a:t>16</a:t>
            </a:fld>
            <a:endParaRPr lang="en-US" sz="12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Executing transaction T in MVCC</a:t>
            </a:r>
          </a:p>
        </p:txBody>
      </p:sp>
      <p:sp>
        <p:nvSpPr>
          <p:cNvPr id="5" name="Content Placeholder 1"/>
          <p:cNvSpPr txBox="1">
            <a:spLocks/>
          </p:cNvSpPr>
          <p:nvPr/>
        </p:nvSpPr>
        <p:spPr bwMode="auto">
          <a:xfrm>
            <a:off x="435401" y="1404383"/>
            <a:ext cx="8394793" cy="2034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 lnSpcReduction="10000"/>
          </a:bodyPr>
          <a:lstStyle>
            <a:lvl1pPr marL="342900" indent="-342900" algn="l" defTabSz="457200" rtl="0" eaLnBrk="0" fontAlgn="base" hangingPunct="0">
              <a:lnSpc>
                <a:spcPct val="100000"/>
              </a:lnSpc>
              <a:spcBef>
                <a:spcPts val="3000"/>
              </a:spcBef>
              <a:spcAft>
                <a:spcPts val="800"/>
              </a:spcAft>
              <a:buFont typeface="Arial" pitchFamily="-1" charset="0"/>
              <a:buChar char="•"/>
              <a:defRPr sz="30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marR="0" indent="-285750" algn="l" defTabSz="457200" rtl="0" eaLnBrk="0" fontAlgn="base" latinLnBrk="0" hangingPunct="0">
              <a:lnSpc>
                <a:spcPct val="95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 typeface="Arial" pitchFamily="-1" charset="0"/>
              <a:buChar char="–"/>
              <a:tabLst/>
              <a:defRPr sz="28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–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»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2400" b="0" dirty="0"/>
              <a:t>Find version of object O to read: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US" sz="2200" b="0" dirty="0"/>
              <a:t># Determine the last version written before read snapshot time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US" sz="2200" b="0" dirty="0"/>
              <a:t>Find O</a:t>
            </a:r>
            <a:r>
              <a:rPr lang="en-US" sz="2200" b="0" baseline="-25000" dirty="0"/>
              <a:t>V  </a:t>
            </a:r>
            <a:r>
              <a:rPr lang="en-US" sz="2200" b="0" dirty="0" err="1"/>
              <a:t>s.t.</a:t>
            </a:r>
            <a:r>
              <a:rPr lang="en-US" sz="2200" b="0" dirty="0"/>
              <a:t> max { </a:t>
            </a:r>
            <a:r>
              <a:rPr lang="en-US" sz="2200" b="0" dirty="0" err="1"/>
              <a:t>WriteTS</a:t>
            </a:r>
            <a:r>
              <a:rPr lang="en-US" sz="2200" b="0" dirty="0"/>
              <a:t>(O</a:t>
            </a:r>
            <a:r>
              <a:rPr lang="en-US" sz="2200" b="0" baseline="-25000" dirty="0"/>
              <a:t>V</a:t>
            </a:r>
            <a:r>
              <a:rPr lang="en-US" sz="2200" b="0" dirty="0"/>
              <a:t>) | </a:t>
            </a:r>
            <a:r>
              <a:rPr lang="en-US" sz="2200" b="0" dirty="0" err="1"/>
              <a:t>WriteTS</a:t>
            </a:r>
            <a:r>
              <a:rPr lang="en-US" sz="2200" b="0" dirty="0"/>
              <a:t>(O</a:t>
            </a:r>
            <a:r>
              <a:rPr lang="en-US" sz="2200" b="0" baseline="-25000" dirty="0"/>
              <a:t>V</a:t>
            </a:r>
            <a:r>
              <a:rPr lang="en-US" sz="2200" b="0" dirty="0"/>
              <a:t>) &lt;= TS(T) }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200" b="0" dirty="0" err="1"/>
              <a:t>ReadTS</a:t>
            </a:r>
            <a:r>
              <a:rPr lang="en-US" sz="2200" b="0" dirty="0"/>
              <a:t>(O</a:t>
            </a:r>
            <a:r>
              <a:rPr lang="en-US" sz="2200" b="0" baseline="-25000" dirty="0"/>
              <a:t>V</a:t>
            </a:r>
            <a:r>
              <a:rPr lang="en-US" sz="2200" b="0" dirty="0"/>
              <a:t>) = max(TS(T), </a:t>
            </a:r>
            <a:r>
              <a:rPr lang="en-US" sz="2200" b="0" dirty="0" err="1"/>
              <a:t>ReadTS</a:t>
            </a:r>
            <a:r>
              <a:rPr lang="en-US" sz="2200" b="0" dirty="0"/>
              <a:t>(O</a:t>
            </a:r>
            <a:r>
              <a:rPr lang="en-US" sz="2200" b="0" baseline="-25000" dirty="0"/>
              <a:t>V</a:t>
            </a:r>
            <a:r>
              <a:rPr lang="en-US" sz="2200" b="0" dirty="0"/>
              <a:t>))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200" b="0" dirty="0"/>
              <a:t>Return O</a:t>
            </a:r>
            <a:r>
              <a:rPr lang="en-US" sz="2200" b="0" baseline="-25000" dirty="0"/>
              <a:t>V</a:t>
            </a:r>
            <a:r>
              <a:rPr lang="en-US" sz="2200" b="0" dirty="0"/>
              <a:t> to T</a:t>
            </a:r>
          </a:p>
        </p:txBody>
      </p:sp>
    </p:spTree>
    <p:extLst>
      <p:ext uri="{BB962C8B-B14F-4D97-AF65-F5344CB8AC3E}">
        <p14:creationId xmlns:p14="http://schemas.microsoft.com/office/powerpoint/2010/main" val="832350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Box 37"/>
          <p:cNvSpPr txBox="1"/>
          <p:nvPr/>
        </p:nvSpPr>
        <p:spPr>
          <a:xfrm>
            <a:off x="1226521" y="3999326"/>
            <a:ext cx="11753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1E4899"/>
                </a:solidFill>
                <a:latin typeface="Arial" charset="0"/>
                <a:ea typeface="Arial" charset="0"/>
                <a:cs typeface="Arial" charset="0"/>
              </a:rPr>
              <a:t>write(O)</a:t>
            </a:r>
          </a:p>
          <a:p>
            <a:r>
              <a:rPr lang="en-US" dirty="0">
                <a:solidFill>
                  <a:srgbClr val="1E4899"/>
                </a:solidFill>
                <a:latin typeface="Arial" charset="0"/>
                <a:ea typeface="Arial" charset="0"/>
                <a:cs typeface="Arial" charset="0"/>
              </a:rPr>
              <a:t>by TS=3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z="1200" smtClean="0"/>
              <a:pPr>
                <a:defRPr/>
              </a:pPr>
              <a:t>17</a:t>
            </a:fld>
            <a:endParaRPr lang="en-US" sz="12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Digging deeper</a:t>
            </a:r>
            <a:endParaRPr lang="en-US" sz="3600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120289" y="4896308"/>
            <a:ext cx="7032567" cy="16625"/>
          </a:xfrm>
          <a:prstGeom prst="straightConnector1">
            <a:avLst/>
          </a:prstGeom>
          <a:ln>
            <a:prstDash val="solid"/>
            <a:headEnd type="none"/>
            <a:tailEnd type="stealth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36850" y="4723837"/>
            <a:ext cx="3834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Arial" charset="0"/>
                <a:ea typeface="Arial" charset="0"/>
                <a:cs typeface="Arial" charset="0"/>
              </a:rPr>
              <a:t>O</a:t>
            </a:r>
          </a:p>
        </p:txBody>
      </p:sp>
      <p:grpSp>
        <p:nvGrpSpPr>
          <p:cNvPr id="33" name="Group 32"/>
          <p:cNvGrpSpPr/>
          <p:nvPr/>
        </p:nvGrpSpPr>
        <p:grpSpPr>
          <a:xfrm>
            <a:off x="736850" y="1972054"/>
            <a:ext cx="946093" cy="1267191"/>
            <a:chOff x="1052843" y="4680786"/>
            <a:chExt cx="946093" cy="1267191"/>
          </a:xfrm>
        </p:grpSpPr>
        <p:sp>
          <p:nvSpPr>
            <p:cNvPr id="18" name="TextBox 17"/>
            <p:cNvSpPr txBox="1"/>
            <p:nvPr/>
          </p:nvSpPr>
          <p:spPr>
            <a:xfrm>
              <a:off x="1052843" y="5547867"/>
              <a:ext cx="94609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TS = 3</a:t>
              </a:r>
            </a:p>
          </p:txBody>
        </p:sp>
        <p:grpSp>
          <p:nvGrpSpPr>
            <p:cNvPr id="22" name="Group 6"/>
            <p:cNvGrpSpPr>
              <a:grpSpLocks/>
            </p:cNvGrpSpPr>
            <p:nvPr/>
          </p:nvGrpSpPr>
          <p:grpSpPr bwMode="auto">
            <a:xfrm>
              <a:off x="1091603" y="4680786"/>
              <a:ext cx="868572" cy="653464"/>
              <a:chOff x="1164" y="1706"/>
              <a:chExt cx="814" cy="590"/>
            </a:xfrm>
          </p:grpSpPr>
          <p:sp>
            <p:nvSpPr>
              <p:cNvPr id="23" name="Oval 4"/>
              <p:cNvSpPr>
                <a:spLocks noChangeArrowheads="1"/>
              </p:cNvSpPr>
              <p:nvPr/>
            </p:nvSpPr>
            <p:spPr bwMode="auto">
              <a:xfrm>
                <a:off x="1338" y="1706"/>
                <a:ext cx="448" cy="590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24" name="Text Box 5"/>
              <p:cNvSpPr txBox="1">
                <a:spLocks noChangeArrowheads="1"/>
              </p:cNvSpPr>
              <p:nvPr/>
            </p:nvSpPr>
            <p:spPr bwMode="auto">
              <a:xfrm>
                <a:off x="1164" y="1824"/>
                <a:ext cx="814" cy="2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algn="ctr" eaLnBrk="1" hangingPunct="1"/>
                <a:r>
                  <a:rPr lang="en-GB" altLang="en-US" dirty="0" err="1">
                    <a:latin typeface="Arial" charset="0"/>
                    <a:ea typeface="Arial" charset="0"/>
                    <a:cs typeface="Arial" charset="0"/>
                  </a:rPr>
                  <a:t>txn</a:t>
                </a:r>
                <a:endParaRPr lang="en-US" altLang="en-US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p:grpSp>
      </p:grpSp>
      <p:grpSp>
        <p:nvGrpSpPr>
          <p:cNvPr id="34" name="Group 33"/>
          <p:cNvGrpSpPr/>
          <p:nvPr/>
        </p:nvGrpSpPr>
        <p:grpSpPr>
          <a:xfrm>
            <a:off x="1911470" y="1972054"/>
            <a:ext cx="946093" cy="1267191"/>
            <a:chOff x="2240066" y="4680786"/>
            <a:chExt cx="946093" cy="1267191"/>
          </a:xfrm>
        </p:grpSpPr>
        <p:grpSp>
          <p:nvGrpSpPr>
            <p:cNvPr id="28" name="Group 6"/>
            <p:cNvGrpSpPr>
              <a:grpSpLocks/>
            </p:cNvGrpSpPr>
            <p:nvPr/>
          </p:nvGrpSpPr>
          <p:grpSpPr bwMode="auto">
            <a:xfrm>
              <a:off x="2278826" y="4680786"/>
              <a:ext cx="868572" cy="653464"/>
              <a:chOff x="1164" y="1706"/>
              <a:chExt cx="814" cy="590"/>
            </a:xfrm>
          </p:grpSpPr>
          <p:sp>
            <p:nvSpPr>
              <p:cNvPr id="29" name="Oval 4"/>
              <p:cNvSpPr>
                <a:spLocks noChangeArrowheads="1"/>
              </p:cNvSpPr>
              <p:nvPr/>
            </p:nvSpPr>
            <p:spPr bwMode="auto">
              <a:xfrm>
                <a:off x="1338" y="1706"/>
                <a:ext cx="448" cy="590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30" name="Text Box 5"/>
              <p:cNvSpPr txBox="1">
                <a:spLocks noChangeArrowheads="1"/>
              </p:cNvSpPr>
              <p:nvPr/>
            </p:nvSpPr>
            <p:spPr bwMode="auto">
              <a:xfrm>
                <a:off x="1164" y="1824"/>
                <a:ext cx="814" cy="2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algn="ctr" eaLnBrk="1" hangingPunct="1"/>
                <a:r>
                  <a:rPr lang="en-GB" altLang="en-US" dirty="0" err="1">
                    <a:latin typeface="Arial" charset="0"/>
                    <a:ea typeface="Arial" charset="0"/>
                    <a:cs typeface="Arial" charset="0"/>
                  </a:rPr>
                  <a:t>txn</a:t>
                </a:r>
                <a:endParaRPr lang="en-US" altLang="en-US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p:grpSp>
        <p:sp>
          <p:nvSpPr>
            <p:cNvPr id="31" name="TextBox 30"/>
            <p:cNvSpPr txBox="1"/>
            <p:nvPr/>
          </p:nvSpPr>
          <p:spPr>
            <a:xfrm>
              <a:off x="2240066" y="5547867"/>
              <a:ext cx="94609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TS = 4</a:t>
              </a: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3086091" y="1972054"/>
            <a:ext cx="946093" cy="1267191"/>
            <a:chOff x="3784467" y="4680786"/>
            <a:chExt cx="946093" cy="1267191"/>
          </a:xfrm>
        </p:grpSpPr>
        <p:grpSp>
          <p:nvGrpSpPr>
            <p:cNvPr id="25" name="Group 6"/>
            <p:cNvGrpSpPr>
              <a:grpSpLocks/>
            </p:cNvGrpSpPr>
            <p:nvPr/>
          </p:nvGrpSpPr>
          <p:grpSpPr bwMode="auto">
            <a:xfrm>
              <a:off x="3861988" y="4680786"/>
              <a:ext cx="868572" cy="653464"/>
              <a:chOff x="1164" y="1706"/>
              <a:chExt cx="814" cy="590"/>
            </a:xfrm>
          </p:grpSpPr>
          <p:sp>
            <p:nvSpPr>
              <p:cNvPr id="26" name="Oval 4"/>
              <p:cNvSpPr>
                <a:spLocks noChangeArrowheads="1"/>
              </p:cNvSpPr>
              <p:nvPr/>
            </p:nvSpPr>
            <p:spPr bwMode="auto">
              <a:xfrm>
                <a:off x="1338" y="1706"/>
                <a:ext cx="448" cy="590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27" name="Text Box 5"/>
              <p:cNvSpPr txBox="1">
                <a:spLocks noChangeArrowheads="1"/>
              </p:cNvSpPr>
              <p:nvPr/>
            </p:nvSpPr>
            <p:spPr bwMode="auto">
              <a:xfrm>
                <a:off x="1164" y="1824"/>
                <a:ext cx="814" cy="2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algn="ctr" eaLnBrk="1" hangingPunct="1"/>
                <a:r>
                  <a:rPr lang="en-GB" altLang="en-US" dirty="0" err="1">
                    <a:latin typeface="Arial" charset="0"/>
                    <a:ea typeface="Arial" charset="0"/>
                    <a:cs typeface="Arial" charset="0"/>
                  </a:rPr>
                  <a:t>txn</a:t>
                </a:r>
                <a:endParaRPr lang="en-US" altLang="en-US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p:grpSp>
        <p:sp>
          <p:nvSpPr>
            <p:cNvPr id="32" name="TextBox 31"/>
            <p:cNvSpPr txBox="1"/>
            <p:nvPr/>
          </p:nvSpPr>
          <p:spPr>
            <a:xfrm>
              <a:off x="3784467" y="5547867"/>
              <a:ext cx="94609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TS = 5</a:t>
              </a:r>
            </a:p>
          </p:txBody>
        </p:sp>
      </p:grpSp>
      <p:sp>
        <p:nvSpPr>
          <p:cNvPr id="36" name="TextBox 35"/>
          <p:cNvSpPr txBox="1"/>
          <p:nvPr/>
        </p:nvSpPr>
        <p:spPr>
          <a:xfrm>
            <a:off x="4012977" y="1481429"/>
            <a:ext cx="4716548" cy="20415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>
                <a:latin typeface="Arial" charset="0"/>
                <a:ea typeface="Arial" charset="0"/>
                <a:cs typeface="Arial" charset="0"/>
              </a:rPr>
              <a:t>Notation</a:t>
            </a:r>
          </a:p>
          <a:p>
            <a:pPr algn="l"/>
            <a:r>
              <a:rPr lang="en-US" b="0" dirty="0">
                <a:latin typeface="Arial" charset="0"/>
                <a:ea typeface="Arial" charset="0"/>
                <a:cs typeface="Arial" charset="0"/>
              </a:rPr>
              <a:t> </a:t>
            </a:r>
          </a:p>
          <a:p>
            <a:pPr algn="l"/>
            <a:r>
              <a:rPr lang="en-US" b="0" dirty="0">
                <a:latin typeface="Arial" charset="0"/>
                <a:ea typeface="Arial" charset="0"/>
                <a:cs typeface="Arial" charset="0"/>
              </a:rPr>
              <a:t>        W(1) = 3:	Write creates version 1 </a:t>
            </a:r>
          </a:p>
          <a:p>
            <a:pPr algn="l"/>
            <a:r>
              <a:rPr lang="en-US" b="0" dirty="0">
                <a:latin typeface="Arial" charset="0"/>
                <a:ea typeface="Arial" charset="0"/>
                <a:cs typeface="Arial" charset="0"/>
              </a:rPr>
              <a:t>		with </a:t>
            </a:r>
            <a:r>
              <a:rPr lang="en-US" b="0" dirty="0" err="1">
                <a:latin typeface="Arial" charset="0"/>
                <a:ea typeface="Arial" charset="0"/>
                <a:cs typeface="Arial" charset="0"/>
              </a:rPr>
              <a:t>WriteTS</a:t>
            </a:r>
            <a:r>
              <a:rPr lang="en-US" b="0" dirty="0">
                <a:latin typeface="Arial" charset="0"/>
                <a:ea typeface="Arial" charset="0"/>
                <a:cs typeface="Arial" charset="0"/>
              </a:rPr>
              <a:t> = 3</a:t>
            </a:r>
          </a:p>
          <a:p>
            <a:pPr algn="l">
              <a:spcBef>
                <a:spcPts val="800"/>
              </a:spcBef>
            </a:pPr>
            <a:r>
              <a:rPr lang="en-US" b="0" dirty="0">
                <a:latin typeface="Arial" charset="0"/>
                <a:ea typeface="Arial" charset="0"/>
                <a:cs typeface="Arial" charset="0"/>
              </a:rPr>
              <a:t>         R(1) = 3:  	Read of version 1 </a:t>
            </a:r>
          </a:p>
          <a:p>
            <a:pPr algn="l"/>
            <a:r>
              <a:rPr lang="en-US" b="0" dirty="0">
                <a:latin typeface="Arial" charset="0"/>
                <a:ea typeface="Arial" charset="0"/>
                <a:cs typeface="Arial" charset="0"/>
              </a:rPr>
              <a:t>		returns timestamp 3</a:t>
            </a:r>
          </a:p>
        </p:txBody>
      </p:sp>
    </p:spTree>
    <p:extLst>
      <p:ext uri="{BB962C8B-B14F-4D97-AF65-F5344CB8AC3E}">
        <p14:creationId xmlns:p14="http://schemas.microsoft.com/office/powerpoint/2010/main" val="1492726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Box 38"/>
          <p:cNvSpPr txBox="1"/>
          <p:nvPr/>
        </p:nvSpPr>
        <p:spPr>
          <a:xfrm>
            <a:off x="3833686" y="3983734"/>
            <a:ext cx="11753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write(O)</a:t>
            </a:r>
          </a:p>
          <a:p>
            <a:r>
              <a:rPr lang="en-US" dirty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by TS=5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z="1200" smtClean="0"/>
              <a:pPr>
                <a:defRPr/>
              </a:pPr>
              <a:t>18</a:t>
            </a:fld>
            <a:endParaRPr lang="en-US" sz="12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Digging deeper</a:t>
            </a:r>
            <a:endParaRPr lang="en-US" sz="3600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120289" y="4896308"/>
            <a:ext cx="7032567" cy="16625"/>
          </a:xfrm>
          <a:prstGeom prst="straightConnector1">
            <a:avLst/>
          </a:prstGeom>
          <a:ln>
            <a:prstDash val="solid"/>
            <a:headEnd type="none"/>
            <a:tailEnd type="stealth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36850" y="4723837"/>
            <a:ext cx="3834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Arial" charset="0"/>
                <a:ea typeface="Arial" charset="0"/>
                <a:cs typeface="Arial" charset="0"/>
              </a:rPr>
              <a:t>O</a:t>
            </a:r>
          </a:p>
        </p:txBody>
      </p:sp>
      <p:grpSp>
        <p:nvGrpSpPr>
          <p:cNvPr id="33" name="Group 32"/>
          <p:cNvGrpSpPr/>
          <p:nvPr/>
        </p:nvGrpSpPr>
        <p:grpSpPr>
          <a:xfrm>
            <a:off x="736850" y="1972054"/>
            <a:ext cx="946093" cy="1267191"/>
            <a:chOff x="1052843" y="4680786"/>
            <a:chExt cx="946093" cy="1267191"/>
          </a:xfrm>
        </p:grpSpPr>
        <p:sp>
          <p:nvSpPr>
            <p:cNvPr id="18" name="TextBox 17"/>
            <p:cNvSpPr txBox="1"/>
            <p:nvPr/>
          </p:nvSpPr>
          <p:spPr>
            <a:xfrm>
              <a:off x="1052843" y="5547867"/>
              <a:ext cx="94609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TS = 3</a:t>
              </a:r>
            </a:p>
          </p:txBody>
        </p:sp>
        <p:grpSp>
          <p:nvGrpSpPr>
            <p:cNvPr id="22" name="Group 6"/>
            <p:cNvGrpSpPr>
              <a:grpSpLocks/>
            </p:cNvGrpSpPr>
            <p:nvPr/>
          </p:nvGrpSpPr>
          <p:grpSpPr bwMode="auto">
            <a:xfrm>
              <a:off x="1091603" y="4680786"/>
              <a:ext cx="868572" cy="653464"/>
              <a:chOff x="1164" y="1706"/>
              <a:chExt cx="814" cy="590"/>
            </a:xfrm>
          </p:grpSpPr>
          <p:sp>
            <p:nvSpPr>
              <p:cNvPr id="23" name="Oval 4"/>
              <p:cNvSpPr>
                <a:spLocks noChangeArrowheads="1"/>
              </p:cNvSpPr>
              <p:nvPr/>
            </p:nvSpPr>
            <p:spPr bwMode="auto">
              <a:xfrm>
                <a:off x="1338" y="1706"/>
                <a:ext cx="448" cy="590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24" name="Text Box 5"/>
              <p:cNvSpPr txBox="1">
                <a:spLocks noChangeArrowheads="1"/>
              </p:cNvSpPr>
              <p:nvPr/>
            </p:nvSpPr>
            <p:spPr bwMode="auto">
              <a:xfrm>
                <a:off x="1164" y="1824"/>
                <a:ext cx="814" cy="2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algn="ctr" eaLnBrk="1" hangingPunct="1"/>
                <a:r>
                  <a:rPr lang="en-GB" altLang="en-US" dirty="0" err="1">
                    <a:latin typeface="Arial" charset="0"/>
                    <a:ea typeface="Arial" charset="0"/>
                    <a:cs typeface="Arial" charset="0"/>
                  </a:rPr>
                  <a:t>txn</a:t>
                </a:r>
                <a:endParaRPr lang="en-US" altLang="en-US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p:grpSp>
      </p:grpSp>
      <p:grpSp>
        <p:nvGrpSpPr>
          <p:cNvPr id="34" name="Group 33"/>
          <p:cNvGrpSpPr/>
          <p:nvPr/>
        </p:nvGrpSpPr>
        <p:grpSpPr>
          <a:xfrm>
            <a:off x="1911470" y="1972054"/>
            <a:ext cx="946093" cy="1267191"/>
            <a:chOff x="2240066" y="4680786"/>
            <a:chExt cx="946093" cy="1267191"/>
          </a:xfrm>
        </p:grpSpPr>
        <p:grpSp>
          <p:nvGrpSpPr>
            <p:cNvPr id="28" name="Group 6"/>
            <p:cNvGrpSpPr>
              <a:grpSpLocks/>
            </p:cNvGrpSpPr>
            <p:nvPr/>
          </p:nvGrpSpPr>
          <p:grpSpPr bwMode="auto">
            <a:xfrm>
              <a:off x="2278826" y="4680786"/>
              <a:ext cx="868572" cy="653464"/>
              <a:chOff x="1164" y="1706"/>
              <a:chExt cx="814" cy="590"/>
            </a:xfrm>
          </p:grpSpPr>
          <p:sp>
            <p:nvSpPr>
              <p:cNvPr id="29" name="Oval 4"/>
              <p:cNvSpPr>
                <a:spLocks noChangeArrowheads="1"/>
              </p:cNvSpPr>
              <p:nvPr/>
            </p:nvSpPr>
            <p:spPr bwMode="auto">
              <a:xfrm>
                <a:off x="1338" y="1706"/>
                <a:ext cx="448" cy="590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30" name="Text Box 5"/>
              <p:cNvSpPr txBox="1">
                <a:spLocks noChangeArrowheads="1"/>
              </p:cNvSpPr>
              <p:nvPr/>
            </p:nvSpPr>
            <p:spPr bwMode="auto">
              <a:xfrm>
                <a:off x="1164" y="1824"/>
                <a:ext cx="814" cy="2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algn="ctr" eaLnBrk="1" hangingPunct="1"/>
                <a:r>
                  <a:rPr lang="en-GB" altLang="en-US" dirty="0" err="1">
                    <a:latin typeface="Arial" charset="0"/>
                    <a:ea typeface="Arial" charset="0"/>
                    <a:cs typeface="Arial" charset="0"/>
                  </a:rPr>
                  <a:t>txn</a:t>
                </a:r>
                <a:endParaRPr lang="en-US" altLang="en-US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p:grpSp>
        <p:sp>
          <p:nvSpPr>
            <p:cNvPr id="31" name="TextBox 30"/>
            <p:cNvSpPr txBox="1"/>
            <p:nvPr/>
          </p:nvSpPr>
          <p:spPr>
            <a:xfrm>
              <a:off x="2240066" y="5547867"/>
              <a:ext cx="94609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TS = 4</a:t>
              </a: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3086091" y="1972054"/>
            <a:ext cx="946093" cy="1267191"/>
            <a:chOff x="3784467" y="4680786"/>
            <a:chExt cx="946093" cy="1267191"/>
          </a:xfrm>
        </p:grpSpPr>
        <p:grpSp>
          <p:nvGrpSpPr>
            <p:cNvPr id="25" name="Group 6"/>
            <p:cNvGrpSpPr>
              <a:grpSpLocks/>
            </p:cNvGrpSpPr>
            <p:nvPr/>
          </p:nvGrpSpPr>
          <p:grpSpPr bwMode="auto">
            <a:xfrm>
              <a:off x="3861988" y="4680786"/>
              <a:ext cx="868572" cy="653464"/>
              <a:chOff x="1164" y="1706"/>
              <a:chExt cx="814" cy="590"/>
            </a:xfrm>
          </p:grpSpPr>
          <p:sp>
            <p:nvSpPr>
              <p:cNvPr id="26" name="Oval 4"/>
              <p:cNvSpPr>
                <a:spLocks noChangeArrowheads="1"/>
              </p:cNvSpPr>
              <p:nvPr/>
            </p:nvSpPr>
            <p:spPr bwMode="auto">
              <a:xfrm>
                <a:off x="1338" y="1706"/>
                <a:ext cx="448" cy="590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27" name="Text Box 5"/>
              <p:cNvSpPr txBox="1">
                <a:spLocks noChangeArrowheads="1"/>
              </p:cNvSpPr>
              <p:nvPr/>
            </p:nvSpPr>
            <p:spPr bwMode="auto">
              <a:xfrm>
                <a:off x="1164" y="1824"/>
                <a:ext cx="814" cy="2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algn="ctr" eaLnBrk="1" hangingPunct="1"/>
                <a:r>
                  <a:rPr lang="en-GB" altLang="en-US" dirty="0" err="1">
                    <a:latin typeface="Arial" charset="0"/>
                    <a:ea typeface="Arial" charset="0"/>
                    <a:cs typeface="Arial" charset="0"/>
                  </a:rPr>
                  <a:t>txn</a:t>
                </a:r>
                <a:endParaRPr lang="en-US" altLang="en-US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p:grpSp>
        <p:sp>
          <p:nvSpPr>
            <p:cNvPr id="32" name="TextBox 31"/>
            <p:cNvSpPr txBox="1"/>
            <p:nvPr/>
          </p:nvSpPr>
          <p:spPr>
            <a:xfrm>
              <a:off x="3784467" y="5547867"/>
              <a:ext cx="94609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TS = 5</a:t>
              </a:r>
            </a:p>
          </p:txBody>
        </p:sp>
      </p:grpSp>
      <p:sp>
        <p:nvSpPr>
          <p:cNvPr id="40" name="TextBox 39"/>
          <p:cNvSpPr txBox="1"/>
          <p:nvPr/>
        </p:nvSpPr>
        <p:spPr>
          <a:xfrm>
            <a:off x="4012977" y="1481429"/>
            <a:ext cx="4716548" cy="20415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>
                <a:latin typeface="Arial" charset="0"/>
                <a:ea typeface="Arial" charset="0"/>
                <a:cs typeface="Arial" charset="0"/>
              </a:rPr>
              <a:t>Notation</a:t>
            </a:r>
          </a:p>
          <a:p>
            <a:pPr algn="l"/>
            <a:r>
              <a:rPr lang="en-US" b="0" dirty="0">
                <a:latin typeface="Arial" charset="0"/>
                <a:ea typeface="Arial" charset="0"/>
                <a:cs typeface="Arial" charset="0"/>
              </a:rPr>
              <a:t> </a:t>
            </a:r>
          </a:p>
          <a:p>
            <a:pPr algn="l"/>
            <a:r>
              <a:rPr lang="en-US" b="0" dirty="0">
                <a:latin typeface="Arial" charset="0"/>
                <a:ea typeface="Arial" charset="0"/>
                <a:cs typeface="Arial" charset="0"/>
              </a:rPr>
              <a:t>        W(1) = 3:	Write creates version 1 </a:t>
            </a:r>
          </a:p>
          <a:p>
            <a:pPr algn="l"/>
            <a:r>
              <a:rPr lang="en-US" b="0" dirty="0">
                <a:latin typeface="Arial" charset="0"/>
                <a:ea typeface="Arial" charset="0"/>
                <a:cs typeface="Arial" charset="0"/>
              </a:rPr>
              <a:t>		with </a:t>
            </a:r>
            <a:r>
              <a:rPr lang="en-US" b="0" dirty="0" err="1">
                <a:latin typeface="Arial" charset="0"/>
                <a:ea typeface="Arial" charset="0"/>
                <a:cs typeface="Arial" charset="0"/>
              </a:rPr>
              <a:t>WriteTS</a:t>
            </a:r>
            <a:r>
              <a:rPr lang="en-US" b="0" dirty="0">
                <a:latin typeface="Arial" charset="0"/>
                <a:ea typeface="Arial" charset="0"/>
                <a:cs typeface="Arial" charset="0"/>
              </a:rPr>
              <a:t> = 3</a:t>
            </a:r>
          </a:p>
          <a:p>
            <a:pPr algn="l">
              <a:spcBef>
                <a:spcPts val="800"/>
              </a:spcBef>
            </a:pPr>
            <a:r>
              <a:rPr lang="en-US" b="0" dirty="0">
                <a:latin typeface="Arial" charset="0"/>
                <a:ea typeface="Arial" charset="0"/>
                <a:cs typeface="Arial" charset="0"/>
              </a:rPr>
              <a:t>         R(1) = 3:  	Read of version 1 </a:t>
            </a:r>
          </a:p>
          <a:p>
            <a:pPr algn="l"/>
            <a:r>
              <a:rPr lang="en-US" b="0" dirty="0">
                <a:latin typeface="Arial" charset="0"/>
                <a:ea typeface="Arial" charset="0"/>
                <a:cs typeface="Arial" charset="0"/>
              </a:rPr>
              <a:t>		returns timestamp 3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1262513" y="3989204"/>
            <a:ext cx="117211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1E4899"/>
                </a:solidFill>
                <a:latin typeface="Arial" charset="0"/>
                <a:ea typeface="Arial" charset="0"/>
                <a:cs typeface="Arial" charset="0"/>
              </a:rPr>
              <a:t>W(1) = 3</a:t>
            </a:r>
          </a:p>
          <a:p>
            <a:r>
              <a:rPr lang="en-US" dirty="0">
                <a:solidFill>
                  <a:srgbClr val="1E4899"/>
                </a:solidFill>
                <a:latin typeface="Arial" charset="0"/>
                <a:ea typeface="Arial" charset="0"/>
                <a:cs typeface="Arial" charset="0"/>
              </a:rPr>
              <a:t>R(1) = 3</a:t>
            </a:r>
          </a:p>
        </p:txBody>
      </p:sp>
    </p:spTree>
    <p:extLst>
      <p:ext uri="{BB962C8B-B14F-4D97-AF65-F5344CB8AC3E}">
        <p14:creationId xmlns:p14="http://schemas.microsoft.com/office/powerpoint/2010/main" val="1354607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z="1200" smtClean="0"/>
              <a:pPr>
                <a:defRPr/>
              </a:pPr>
              <a:t>19</a:t>
            </a:fld>
            <a:endParaRPr lang="en-US" sz="12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Digging deeper</a:t>
            </a:r>
            <a:endParaRPr lang="en-US" sz="3600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120289" y="4896308"/>
            <a:ext cx="7032567" cy="16625"/>
          </a:xfrm>
          <a:prstGeom prst="straightConnector1">
            <a:avLst/>
          </a:prstGeom>
          <a:ln>
            <a:prstDash val="solid"/>
            <a:headEnd type="none"/>
            <a:tailEnd type="stealth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36850" y="4723837"/>
            <a:ext cx="3834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Arial" charset="0"/>
                <a:ea typeface="Arial" charset="0"/>
                <a:cs typeface="Arial" charset="0"/>
              </a:rPr>
              <a:t>O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836892" y="3989204"/>
            <a:ext cx="117211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W(2) = 5</a:t>
            </a:r>
          </a:p>
          <a:p>
            <a:r>
              <a:rPr lang="en-US" dirty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R(2) = 5</a:t>
            </a:r>
          </a:p>
        </p:txBody>
      </p:sp>
      <p:grpSp>
        <p:nvGrpSpPr>
          <p:cNvPr id="33" name="Group 32"/>
          <p:cNvGrpSpPr/>
          <p:nvPr/>
        </p:nvGrpSpPr>
        <p:grpSpPr>
          <a:xfrm>
            <a:off x="736850" y="1972054"/>
            <a:ext cx="946093" cy="1267191"/>
            <a:chOff x="1052843" y="4680786"/>
            <a:chExt cx="946093" cy="1267191"/>
          </a:xfrm>
        </p:grpSpPr>
        <p:sp>
          <p:nvSpPr>
            <p:cNvPr id="18" name="TextBox 17"/>
            <p:cNvSpPr txBox="1"/>
            <p:nvPr/>
          </p:nvSpPr>
          <p:spPr>
            <a:xfrm>
              <a:off x="1052843" y="5547867"/>
              <a:ext cx="94609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TS = 3</a:t>
              </a:r>
            </a:p>
          </p:txBody>
        </p:sp>
        <p:grpSp>
          <p:nvGrpSpPr>
            <p:cNvPr id="22" name="Group 6"/>
            <p:cNvGrpSpPr>
              <a:grpSpLocks/>
            </p:cNvGrpSpPr>
            <p:nvPr/>
          </p:nvGrpSpPr>
          <p:grpSpPr bwMode="auto">
            <a:xfrm>
              <a:off x="1091603" y="4680786"/>
              <a:ext cx="868572" cy="653464"/>
              <a:chOff x="1164" y="1706"/>
              <a:chExt cx="814" cy="590"/>
            </a:xfrm>
          </p:grpSpPr>
          <p:sp>
            <p:nvSpPr>
              <p:cNvPr id="23" name="Oval 4"/>
              <p:cNvSpPr>
                <a:spLocks noChangeArrowheads="1"/>
              </p:cNvSpPr>
              <p:nvPr/>
            </p:nvSpPr>
            <p:spPr bwMode="auto">
              <a:xfrm>
                <a:off x="1338" y="1706"/>
                <a:ext cx="448" cy="590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24" name="Text Box 5"/>
              <p:cNvSpPr txBox="1">
                <a:spLocks noChangeArrowheads="1"/>
              </p:cNvSpPr>
              <p:nvPr/>
            </p:nvSpPr>
            <p:spPr bwMode="auto">
              <a:xfrm>
                <a:off x="1164" y="1824"/>
                <a:ext cx="814" cy="2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algn="ctr" eaLnBrk="1" hangingPunct="1"/>
                <a:r>
                  <a:rPr lang="en-GB" altLang="en-US" dirty="0" err="1">
                    <a:latin typeface="Arial" charset="0"/>
                    <a:ea typeface="Arial" charset="0"/>
                    <a:cs typeface="Arial" charset="0"/>
                  </a:rPr>
                  <a:t>txn</a:t>
                </a:r>
                <a:endParaRPr lang="en-US" altLang="en-US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p:grpSp>
      </p:grpSp>
      <p:grpSp>
        <p:nvGrpSpPr>
          <p:cNvPr id="34" name="Group 33"/>
          <p:cNvGrpSpPr/>
          <p:nvPr/>
        </p:nvGrpSpPr>
        <p:grpSpPr>
          <a:xfrm>
            <a:off x="1911470" y="1972054"/>
            <a:ext cx="946093" cy="1267191"/>
            <a:chOff x="2240066" y="4680786"/>
            <a:chExt cx="946093" cy="1267191"/>
          </a:xfrm>
        </p:grpSpPr>
        <p:grpSp>
          <p:nvGrpSpPr>
            <p:cNvPr id="28" name="Group 6"/>
            <p:cNvGrpSpPr>
              <a:grpSpLocks/>
            </p:cNvGrpSpPr>
            <p:nvPr/>
          </p:nvGrpSpPr>
          <p:grpSpPr bwMode="auto">
            <a:xfrm>
              <a:off x="2278826" y="4680786"/>
              <a:ext cx="868572" cy="653464"/>
              <a:chOff x="1164" y="1706"/>
              <a:chExt cx="814" cy="590"/>
            </a:xfrm>
          </p:grpSpPr>
          <p:sp>
            <p:nvSpPr>
              <p:cNvPr id="29" name="Oval 4"/>
              <p:cNvSpPr>
                <a:spLocks noChangeArrowheads="1"/>
              </p:cNvSpPr>
              <p:nvPr/>
            </p:nvSpPr>
            <p:spPr bwMode="auto">
              <a:xfrm>
                <a:off x="1338" y="1706"/>
                <a:ext cx="448" cy="590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30" name="Text Box 5"/>
              <p:cNvSpPr txBox="1">
                <a:spLocks noChangeArrowheads="1"/>
              </p:cNvSpPr>
              <p:nvPr/>
            </p:nvSpPr>
            <p:spPr bwMode="auto">
              <a:xfrm>
                <a:off x="1164" y="1824"/>
                <a:ext cx="814" cy="2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algn="ctr" eaLnBrk="1" hangingPunct="1"/>
                <a:r>
                  <a:rPr lang="en-GB" altLang="en-US" dirty="0" err="1">
                    <a:latin typeface="Arial" charset="0"/>
                    <a:ea typeface="Arial" charset="0"/>
                    <a:cs typeface="Arial" charset="0"/>
                  </a:rPr>
                  <a:t>txn</a:t>
                </a:r>
                <a:endParaRPr lang="en-US" altLang="en-US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p:grpSp>
        <p:sp>
          <p:nvSpPr>
            <p:cNvPr id="31" name="TextBox 30"/>
            <p:cNvSpPr txBox="1"/>
            <p:nvPr/>
          </p:nvSpPr>
          <p:spPr>
            <a:xfrm>
              <a:off x="2240066" y="5547867"/>
              <a:ext cx="94609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TS = 4</a:t>
              </a: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3086091" y="1972054"/>
            <a:ext cx="946093" cy="1267191"/>
            <a:chOff x="3784467" y="4680786"/>
            <a:chExt cx="946093" cy="1267191"/>
          </a:xfrm>
        </p:grpSpPr>
        <p:grpSp>
          <p:nvGrpSpPr>
            <p:cNvPr id="25" name="Group 6"/>
            <p:cNvGrpSpPr>
              <a:grpSpLocks/>
            </p:cNvGrpSpPr>
            <p:nvPr/>
          </p:nvGrpSpPr>
          <p:grpSpPr bwMode="auto">
            <a:xfrm>
              <a:off x="3861988" y="4680786"/>
              <a:ext cx="868572" cy="653464"/>
              <a:chOff x="1164" y="1706"/>
              <a:chExt cx="814" cy="590"/>
            </a:xfrm>
          </p:grpSpPr>
          <p:sp>
            <p:nvSpPr>
              <p:cNvPr id="26" name="Oval 4"/>
              <p:cNvSpPr>
                <a:spLocks noChangeArrowheads="1"/>
              </p:cNvSpPr>
              <p:nvPr/>
            </p:nvSpPr>
            <p:spPr bwMode="auto">
              <a:xfrm>
                <a:off x="1338" y="1706"/>
                <a:ext cx="448" cy="590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27" name="Text Box 5"/>
              <p:cNvSpPr txBox="1">
                <a:spLocks noChangeArrowheads="1"/>
              </p:cNvSpPr>
              <p:nvPr/>
            </p:nvSpPr>
            <p:spPr bwMode="auto">
              <a:xfrm>
                <a:off x="1164" y="1824"/>
                <a:ext cx="814" cy="2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algn="ctr" eaLnBrk="1" hangingPunct="1"/>
                <a:r>
                  <a:rPr lang="en-GB" altLang="en-US" dirty="0" err="1">
                    <a:latin typeface="Arial" charset="0"/>
                    <a:ea typeface="Arial" charset="0"/>
                    <a:cs typeface="Arial" charset="0"/>
                  </a:rPr>
                  <a:t>txn</a:t>
                </a:r>
                <a:endParaRPr lang="en-US" altLang="en-US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p:grpSp>
        <p:sp>
          <p:nvSpPr>
            <p:cNvPr id="32" name="TextBox 31"/>
            <p:cNvSpPr txBox="1"/>
            <p:nvPr/>
          </p:nvSpPr>
          <p:spPr>
            <a:xfrm>
              <a:off x="3784467" y="5547867"/>
              <a:ext cx="94609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TS = 5</a:t>
              </a:r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3640975" y="5119402"/>
            <a:ext cx="5208670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Find v such that max </a:t>
            </a:r>
            <a:r>
              <a:rPr lang="en-US" b="0" dirty="0" err="1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WriteTS</a:t>
            </a:r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(v) &lt;= (TS = 4)</a:t>
            </a:r>
          </a:p>
          <a:p>
            <a:pPr marL="800100" lvl="1" indent="-342900" algn="l">
              <a:buFont typeface="Symbol" charset="2"/>
              <a:buChar char="Þ"/>
            </a:pPr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v = 1 has (</a:t>
            </a:r>
            <a:r>
              <a:rPr lang="en-US" b="0" dirty="0" err="1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WriteTS</a:t>
            </a:r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 = 3) &lt;= 4</a:t>
            </a:r>
          </a:p>
          <a:p>
            <a:pPr algn="l"/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If </a:t>
            </a:r>
            <a:r>
              <a:rPr lang="en-US" b="0" dirty="0" err="1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ReadTS</a:t>
            </a:r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(1) &gt; 4, abort</a:t>
            </a:r>
          </a:p>
          <a:p>
            <a:pPr marL="800100" lvl="1" indent="-342900" algn="l">
              <a:buFont typeface="Symbol" charset="2"/>
              <a:buChar char="Þ"/>
            </a:pPr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3 &gt; 4:  false  </a:t>
            </a:r>
          </a:p>
          <a:p>
            <a:pPr algn="l"/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Otherwise, write object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487934" y="5545797"/>
            <a:ext cx="315304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write(O)</a:t>
            </a:r>
          </a:p>
          <a:p>
            <a:r>
              <a:rPr lang="en-US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by TS = 4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4012977" y="1481429"/>
            <a:ext cx="4716548" cy="20415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>
                <a:latin typeface="Arial" charset="0"/>
                <a:ea typeface="Arial" charset="0"/>
                <a:cs typeface="Arial" charset="0"/>
              </a:rPr>
              <a:t>Notation</a:t>
            </a:r>
          </a:p>
          <a:p>
            <a:pPr algn="l"/>
            <a:r>
              <a:rPr lang="en-US" b="0" dirty="0">
                <a:latin typeface="Arial" charset="0"/>
                <a:ea typeface="Arial" charset="0"/>
                <a:cs typeface="Arial" charset="0"/>
              </a:rPr>
              <a:t> </a:t>
            </a:r>
          </a:p>
          <a:p>
            <a:pPr algn="l"/>
            <a:r>
              <a:rPr lang="en-US" b="0" dirty="0">
                <a:latin typeface="Arial" charset="0"/>
                <a:ea typeface="Arial" charset="0"/>
                <a:cs typeface="Arial" charset="0"/>
              </a:rPr>
              <a:t>        W(1) = 3:	Write creates version 1 </a:t>
            </a:r>
          </a:p>
          <a:p>
            <a:pPr algn="l"/>
            <a:r>
              <a:rPr lang="en-US" b="0" dirty="0">
                <a:latin typeface="Arial" charset="0"/>
                <a:ea typeface="Arial" charset="0"/>
                <a:cs typeface="Arial" charset="0"/>
              </a:rPr>
              <a:t>		with </a:t>
            </a:r>
            <a:r>
              <a:rPr lang="en-US" b="0" dirty="0" err="1">
                <a:latin typeface="Arial" charset="0"/>
                <a:ea typeface="Arial" charset="0"/>
                <a:cs typeface="Arial" charset="0"/>
              </a:rPr>
              <a:t>WriteTS</a:t>
            </a:r>
            <a:r>
              <a:rPr lang="en-US" b="0" dirty="0">
                <a:latin typeface="Arial" charset="0"/>
                <a:ea typeface="Arial" charset="0"/>
                <a:cs typeface="Arial" charset="0"/>
              </a:rPr>
              <a:t> = 3</a:t>
            </a:r>
          </a:p>
          <a:p>
            <a:pPr algn="l">
              <a:spcBef>
                <a:spcPts val="800"/>
              </a:spcBef>
            </a:pPr>
            <a:r>
              <a:rPr lang="en-US" b="0" dirty="0">
                <a:latin typeface="Arial" charset="0"/>
                <a:ea typeface="Arial" charset="0"/>
                <a:cs typeface="Arial" charset="0"/>
              </a:rPr>
              <a:t>         R(1) = 3:  	Read of version 1 </a:t>
            </a:r>
          </a:p>
          <a:p>
            <a:pPr algn="l"/>
            <a:r>
              <a:rPr lang="en-US" b="0" dirty="0">
                <a:latin typeface="Arial" charset="0"/>
                <a:ea typeface="Arial" charset="0"/>
                <a:cs typeface="Arial" charset="0"/>
              </a:rPr>
              <a:t>		returns timestamp 3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262513" y="3989204"/>
            <a:ext cx="117211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1E4899"/>
                </a:solidFill>
                <a:latin typeface="Arial" charset="0"/>
                <a:ea typeface="Arial" charset="0"/>
                <a:cs typeface="Arial" charset="0"/>
              </a:rPr>
              <a:t>W(1) = 3</a:t>
            </a:r>
          </a:p>
          <a:p>
            <a:r>
              <a:rPr lang="en-US" dirty="0">
                <a:solidFill>
                  <a:srgbClr val="1E4899"/>
                </a:solidFill>
                <a:latin typeface="Arial" charset="0"/>
                <a:ea typeface="Arial" charset="0"/>
                <a:cs typeface="Arial" charset="0"/>
              </a:rPr>
              <a:t>R(1) = 3</a:t>
            </a:r>
          </a:p>
        </p:txBody>
      </p:sp>
    </p:spTree>
    <p:extLst>
      <p:ext uri="{BB962C8B-B14F-4D97-AF65-F5344CB8AC3E}">
        <p14:creationId xmlns:p14="http://schemas.microsoft.com/office/powerpoint/2010/main" val="1406228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4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Q:  What if access patterns rarely, if ever, conflict?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7402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z="1200" smtClean="0"/>
              <a:pPr>
                <a:defRPr/>
              </a:pPr>
              <a:t>20</a:t>
            </a:fld>
            <a:endParaRPr lang="en-US" sz="12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Digging deeper</a:t>
            </a:r>
            <a:endParaRPr lang="en-US" sz="3600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120289" y="4896308"/>
            <a:ext cx="7032567" cy="16625"/>
          </a:xfrm>
          <a:prstGeom prst="straightConnector1">
            <a:avLst/>
          </a:prstGeom>
          <a:ln>
            <a:prstDash val="solid"/>
            <a:headEnd type="none"/>
            <a:tailEnd type="stealth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36850" y="4723837"/>
            <a:ext cx="3834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Arial" charset="0"/>
                <a:ea typeface="Arial" charset="0"/>
                <a:cs typeface="Arial" charset="0"/>
              </a:rPr>
              <a:t>O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836892" y="3989204"/>
            <a:ext cx="117211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W(2) = 5</a:t>
            </a:r>
          </a:p>
          <a:p>
            <a:r>
              <a:rPr lang="en-US" dirty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R(2) = 5</a:t>
            </a:r>
          </a:p>
        </p:txBody>
      </p:sp>
      <p:grpSp>
        <p:nvGrpSpPr>
          <p:cNvPr id="33" name="Group 32"/>
          <p:cNvGrpSpPr/>
          <p:nvPr/>
        </p:nvGrpSpPr>
        <p:grpSpPr>
          <a:xfrm>
            <a:off x="736850" y="1972054"/>
            <a:ext cx="946093" cy="1267191"/>
            <a:chOff x="1052843" y="4680786"/>
            <a:chExt cx="946093" cy="1267191"/>
          </a:xfrm>
        </p:grpSpPr>
        <p:sp>
          <p:nvSpPr>
            <p:cNvPr id="18" name="TextBox 17"/>
            <p:cNvSpPr txBox="1"/>
            <p:nvPr/>
          </p:nvSpPr>
          <p:spPr>
            <a:xfrm>
              <a:off x="1052843" y="5547867"/>
              <a:ext cx="94609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TS = 3</a:t>
              </a:r>
            </a:p>
          </p:txBody>
        </p:sp>
        <p:grpSp>
          <p:nvGrpSpPr>
            <p:cNvPr id="22" name="Group 6"/>
            <p:cNvGrpSpPr>
              <a:grpSpLocks/>
            </p:cNvGrpSpPr>
            <p:nvPr/>
          </p:nvGrpSpPr>
          <p:grpSpPr bwMode="auto">
            <a:xfrm>
              <a:off x="1091603" y="4680786"/>
              <a:ext cx="868572" cy="653464"/>
              <a:chOff x="1164" y="1706"/>
              <a:chExt cx="814" cy="590"/>
            </a:xfrm>
          </p:grpSpPr>
          <p:sp>
            <p:nvSpPr>
              <p:cNvPr id="23" name="Oval 4"/>
              <p:cNvSpPr>
                <a:spLocks noChangeArrowheads="1"/>
              </p:cNvSpPr>
              <p:nvPr/>
            </p:nvSpPr>
            <p:spPr bwMode="auto">
              <a:xfrm>
                <a:off x="1338" y="1706"/>
                <a:ext cx="448" cy="590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24" name="Text Box 5"/>
              <p:cNvSpPr txBox="1">
                <a:spLocks noChangeArrowheads="1"/>
              </p:cNvSpPr>
              <p:nvPr/>
            </p:nvSpPr>
            <p:spPr bwMode="auto">
              <a:xfrm>
                <a:off x="1164" y="1824"/>
                <a:ext cx="814" cy="2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algn="ctr" eaLnBrk="1" hangingPunct="1"/>
                <a:r>
                  <a:rPr lang="en-GB" altLang="en-US" dirty="0" err="1">
                    <a:latin typeface="Arial" charset="0"/>
                    <a:ea typeface="Arial" charset="0"/>
                    <a:cs typeface="Arial" charset="0"/>
                  </a:rPr>
                  <a:t>txn</a:t>
                </a:r>
                <a:endParaRPr lang="en-US" altLang="en-US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p:grpSp>
      </p:grpSp>
      <p:grpSp>
        <p:nvGrpSpPr>
          <p:cNvPr id="34" name="Group 33"/>
          <p:cNvGrpSpPr/>
          <p:nvPr/>
        </p:nvGrpSpPr>
        <p:grpSpPr>
          <a:xfrm>
            <a:off x="1911470" y="1972054"/>
            <a:ext cx="946093" cy="1267191"/>
            <a:chOff x="2240066" y="4680786"/>
            <a:chExt cx="946093" cy="1267191"/>
          </a:xfrm>
        </p:grpSpPr>
        <p:grpSp>
          <p:nvGrpSpPr>
            <p:cNvPr id="28" name="Group 6"/>
            <p:cNvGrpSpPr>
              <a:grpSpLocks/>
            </p:cNvGrpSpPr>
            <p:nvPr/>
          </p:nvGrpSpPr>
          <p:grpSpPr bwMode="auto">
            <a:xfrm>
              <a:off x="2278826" y="4680786"/>
              <a:ext cx="868572" cy="653464"/>
              <a:chOff x="1164" y="1706"/>
              <a:chExt cx="814" cy="590"/>
            </a:xfrm>
          </p:grpSpPr>
          <p:sp>
            <p:nvSpPr>
              <p:cNvPr id="29" name="Oval 4"/>
              <p:cNvSpPr>
                <a:spLocks noChangeArrowheads="1"/>
              </p:cNvSpPr>
              <p:nvPr/>
            </p:nvSpPr>
            <p:spPr bwMode="auto">
              <a:xfrm>
                <a:off x="1338" y="1706"/>
                <a:ext cx="448" cy="590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30" name="Text Box 5"/>
              <p:cNvSpPr txBox="1">
                <a:spLocks noChangeArrowheads="1"/>
              </p:cNvSpPr>
              <p:nvPr/>
            </p:nvSpPr>
            <p:spPr bwMode="auto">
              <a:xfrm>
                <a:off x="1164" y="1824"/>
                <a:ext cx="814" cy="2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algn="ctr" eaLnBrk="1" hangingPunct="1"/>
                <a:r>
                  <a:rPr lang="en-GB" altLang="en-US" dirty="0" err="1">
                    <a:latin typeface="Arial" charset="0"/>
                    <a:ea typeface="Arial" charset="0"/>
                    <a:cs typeface="Arial" charset="0"/>
                  </a:rPr>
                  <a:t>txn</a:t>
                </a:r>
                <a:endParaRPr lang="en-US" altLang="en-US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p:grpSp>
        <p:sp>
          <p:nvSpPr>
            <p:cNvPr id="31" name="TextBox 30"/>
            <p:cNvSpPr txBox="1"/>
            <p:nvPr/>
          </p:nvSpPr>
          <p:spPr>
            <a:xfrm>
              <a:off x="2240066" y="5547867"/>
              <a:ext cx="94609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TS = 4</a:t>
              </a: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3086091" y="1972054"/>
            <a:ext cx="946093" cy="1267191"/>
            <a:chOff x="3784467" y="4680786"/>
            <a:chExt cx="946093" cy="1267191"/>
          </a:xfrm>
        </p:grpSpPr>
        <p:grpSp>
          <p:nvGrpSpPr>
            <p:cNvPr id="25" name="Group 6"/>
            <p:cNvGrpSpPr>
              <a:grpSpLocks/>
            </p:cNvGrpSpPr>
            <p:nvPr/>
          </p:nvGrpSpPr>
          <p:grpSpPr bwMode="auto">
            <a:xfrm>
              <a:off x="3861988" y="4680786"/>
              <a:ext cx="868572" cy="653464"/>
              <a:chOff x="1164" y="1706"/>
              <a:chExt cx="814" cy="590"/>
            </a:xfrm>
          </p:grpSpPr>
          <p:sp>
            <p:nvSpPr>
              <p:cNvPr id="26" name="Oval 4"/>
              <p:cNvSpPr>
                <a:spLocks noChangeArrowheads="1"/>
              </p:cNvSpPr>
              <p:nvPr/>
            </p:nvSpPr>
            <p:spPr bwMode="auto">
              <a:xfrm>
                <a:off x="1338" y="1706"/>
                <a:ext cx="448" cy="590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27" name="Text Box 5"/>
              <p:cNvSpPr txBox="1">
                <a:spLocks noChangeArrowheads="1"/>
              </p:cNvSpPr>
              <p:nvPr/>
            </p:nvSpPr>
            <p:spPr bwMode="auto">
              <a:xfrm>
                <a:off x="1164" y="1824"/>
                <a:ext cx="814" cy="2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algn="ctr" eaLnBrk="1" hangingPunct="1"/>
                <a:r>
                  <a:rPr lang="en-GB" altLang="en-US" dirty="0" err="1">
                    <a:latin typeface="Arial" charset="0"/>
                    <a:ea typeface="Arial" charset="0"/>
                    <a:cs typeface="Arial" charset="0"/>
                  </a:rPr>
                  <a:t>txn</a:t>
                </a:r>
                <a:endParaRPr lang="en-US" altLang="en-US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p:grpSp>
        <p:sp>
          <p:nvSpPr>
            <p:cNvPr id="32" name="TextBox 31"/>
            <p:cNvSpPr txBox="1"/>
            <p:nvPr/>
          </p:nvSpPr>
          <p:spPr>
            <a:xfrm>
              <a:off x="3784467" y="5547867"/>
              <a:ext cx="94609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TS = 5</a:t>
              </a:r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2551005" y="3989204"/>
            <a:ext cx="117211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W(3) = 4</a:t>
            </a:r>
          </a:p>
          <a:p>
            <a:r>
              <a:rPr lang="en-US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R(3) = 4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3640975" y="5119402"/>
            <a:ext cx="5208670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Find v such that max </a:t>
            </a:r>
            <a:r>
              <a:rPr lang="en-US" b="0" dirty="0" err="1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WriteTS</a:t>
            </a:r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(v) &lt;= (TS = 4)</a:t>
            </a:r>
          </a:p>
          <a:p>
            <a:pPr marL="800100" lvl="1" indent="-342900" algn="l">
              <a:buFont typeface="Symbol" charset="2"/>
              <a:buChar char="Þ"/>
            </a:pPr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v = 1 has (</a:t>
            </a:r>
            <a:r>
              <a:rPr lang="en-US" b="0" dirty="0" err="1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WriteTS</a:t>
            </a:r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 = 3) &lt;= 4</a:t>
            </a:r>
          </a:p>
          <a:p>
            <a:pPr algn="l"/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If </a:t>
            </a:r>
            <a:r>
              <a:rPr lang="en-US" b="0" dirty="0" err="1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ReadTS</a:t>
            </a:r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(1) &gt; 4, abort</a:t>
            </a:r>
          </a:p>
          <a:p>
            <a:pPr marL="800100" lvl="1" indent="-342900" algn="l">
              <a:buFont typeface="Symbol" charset="2"/>
              <a:buChar char="Þ"/>
            </a:pPr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3 &gt; 4:  false  </a:t>
            </a:r>
          </a:p>
          <a:p>
            <a:pPr algn="l"/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Otherwise, write object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4012977" y="1481429"/>
            <a:ext cx="4716548" cy="20415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>
                <a:latin typeface="Arial" charset="0"/>
                <a:ea typeface="Arial" charset="0"/>
                <a:cs typeface="Arial" charset="0"/>
              </a:rPr>
              <a:t>Notation</a:t>
            </a:r>
          </a:p>
          <a:p>
            <a:pPr algn="l"/>
            <a:r>
              <a:rPr lang="en-US" b="0" dirty="0">
                <a:latin typeface="Arial" charset="0"/>
                <a:ea typeface="Arial" charset="0"/>
                <a:cs typeface="Arial" charset="0"/>
              </a:rPr>
              <a:t> </a:t>
            </a:r>
          </a:p>
          <a:p>
            <a:pPr algn="l"/>
            <a:r>
              <a:rPr lang="en-US" b="0" dirty="0">
                <a:latin typeface="Arial" charset="0"/>
                <a:ea typeface="Arial" charset="0"/>
                <a:cs typeface="Arial" charset="0"/>
              </a:rPr>
              <a:t>        W(1) = 3:	Write creates version 1 </a:t>
            </a:r>
          </a:p>
          <a:p>
            <a:pPr algn="l"/>
            <a:r>
              <a:rPr lang="en-US" b="0" dirty="0">
                <a:latin typeface="Arial" charset="0"/>
                <a:ea typeface="Arial" charset="0"/>
                <a:cs typeface="Arial" charset="0"/>
              </a:rPr>
              <a:t>		with </a:t>
            </a:r>
            <a:r>
              <a:rPr lang="en-US" b="0" dirty="0" err="1">
                <a:latin typeface="Arial" charset="0"/>
                <a:ea typeface="Arial" charset="0"/>
                <a:cs typeface="Arial" charset="0"/>
              </a:rPr>
              <a:t>WriteTS</a:t>
            </a:r>
            <a:r>
              <a:rPr lang="en-US" b="0" dirty="0">
                <a:latin typeface="Arial" charset="0"/>
                <a:ea typeface="Arial" charset="0"/>
                <a:cs typeface="Arial" charset="0"/>
              </a:rPr>
              <a:t> = 3</a:t>
            </a:r>
          </a:p>
          <a:p>
            <a:pPr algn="l">
              <a:spcBef>
                <a:spcPts val="800"/>
              </a:spcBef>
            </a:pPr>
            <a:r>
              <a:rPr lang="en-US" b="0" dirty="0">
                <a:latin typeface="Arial" charset="0"/>
                <a:ea typeface="Arial" charset="0"/>
                <a:cs typeface="Arial" charset="0"/>
              </a:rPr>
              <a:t>         R(1) = 3:  	Read of version 1 </a:t>
            </a:r>
          </a:p>
          <a:p>
            <a:pPr algn="l"/>
            <a:r>
              <a:rPr lang="en-US" b="0" dirty="0">
                <a:latin typeface="Arial" charset="0"/>
                <a:ea typeface="Arial" charset="0"/>
                <a:cs typeface="Arial" charset="0"/>
              </a:rPr>
              <a:t>		returns timestamp 3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1262513" y="3989204"/>
            <a:ext cx="117211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1E4899"/>
                </a:solidFill>
                <a:latin typeface="Arial" charset="0"/>
                <a:ea typeface="Arial" charset="0"/>
                <a:cs typeface="Arial" charset="0"/>
              </a:rPr>
              <a:t>W(1) = 3</a:t>
            </a:r>
          </a:p>
          <a:p>
            <a:r>
              <a:rPr lang="en-US" dirty="0">
                <a:solidFill>
                  <a:srgbClr val="1E4899"/>
                </a:solidFill>
                <a:latin typeface="Arial" charset="0"/>
                <a:ea typeface="Arial" charset="0"/>
                <a:cs typeface="Arial" charset="0"/>
              </a:rPr>
              <a:t>R(1) = 3</a:t>
            </a:r>
          </a:p>
        </p:txBody>
      </p:sp>
    </p:spTree>
    <p:extLst>
      <p:ext uri="{BB962C8B-B14F-4D97-AF65-F5344CB8AC3E}">
        <p14:creationId xmlns:p14="http://schemas.microsoft.com/office/powerpoint/2010/main" val="2285188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z="1200" smtClean="0"/>
              <a:pPr>
                <a:defRPr/>
              </a:pPr>
              <a:t>21</a:t>
            </a:fld>
            <a:endParaRPr lang="en-US" sz="12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Digging deeper</a:t>
            </a:r>
            <a:endParaRPr lang="en-US" sz="3600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120289" y="4896308"/>
            <a:ext cx="7032567" cy="16625"/>
          </a:xfrm>
          <a:prstGeom prst="straightConnector1">
            <a:avLst/>
          </a:prstGeom>
          <a:ln>
            <a:prstDash val="solid"/>
            <a:headEnd type="none"/>
            <a:tailEnd type="stealth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36850" y="4723837"/>
            <a:ext cx="3834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Arial" charset="0"/>
                <a:ea typeface="Arial" charset="0"/>
                <a:cs typeface="Arial" charset="0"/>
              </a:rPr>
              <a:t>O</a:t>
            </a:r>
          </a:p>
        </p:txBody>
      </p:sp>
      <p:grpSp>
        <p:nvGrpSpPr>
          <p:cNvPr id="33" name="Group 32"/>
          <p:cNvGrpSpPr/>
          <p:nvPr/>
        </p:nvGrpSpPr>
        <p:grpSpPr>
          <a:xfrm>
            <a:off x="736850" y="1972054"/>
            <a:ext cx="946093" cy="1267191"/>
            <a:chOff x="1052843" y="4680786"/>
            <a:chExt cx="946093" cy="1267191"/>
          </a:xfrm>
        </p:grpSpPr>
        <p:sp>
          <p:nvSpPr>
            <p:cNvPr id="18" name="TextBox 17"/>
            <p:cNvSpPr txBox="1"/>
            <p:nvPr/>
          </p:nvSpPr>
          <p:spPr>
            <a:xfrm>
              <a:off x="1052843" y="5547867"/>
              <a:ext cx="94609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TS = 3</a:t>
              </a:r>
            </a:p>
          </p:txBody>
        </p:sp>
        <p:grpSp>
          <p:nvGrpSpPr>
            <p:cNvPr id="22" name="Group 6"/>
            <p:cNvGrpSpPr>
              <a:grpSpLocks/>
            </p:cNvGrpSpPr>
            <p:nvPr/>
          </p:nvGrpSpPr>
          <p:grpSpPr bwMode="auto">
            <a:xfrm>
              <a:off x="1091603" y="4680786"/>
              <a:ext cx="868572" cy="653464"/>
              <a:chOff x="1164" y="1706"/>
              <a:chExt cx="814" cy="590"/>
            </a:xfrm>
          </p:grpSpPr>
          <p:sp>
            <p:nvSpPr>
              <p:cNvPr id="23" name="Oval 4"/>
              <p:cNvSpPr>
                <a:spLocks noChangeArrowheads="1"/>
              </p:cNvSpPr>
              <p:nvPr/>
            </p:nvSpPr>
            <p:spPr bwMode="auto">
              <a:xfrm>
                <a:off x="1338" y="1706"/>
                <a:ext cx="448" cy="590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24" name="Text Box 5"/>
              <p:cNvSpPr txBox="1">
                <a:spLocks noChangeArrowheads="1"/>
              </p:cNvSpPr>
              <p:nvPr/>
            </p:nvSpPr>
            <p:spPr bwMode="auto">
              <a:xfrm>
                <a:off x="1164" y="1824"/>
                <a:ext cx="814" cy="2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algn="ctr" eaLnBrk="1" hangingPunct="1"/>
                <a:r>
                  <a:rPr lang="en-GB" altLang="en-US" dirty="0" err="1">
                    <a:latin typeface="Arial" charset="0"/>
                    <a:ea typeface="Arial" charset="0"/>
                    <a:cs typeface="Arial" charset="0"/>
                  </a:rPr>
                  <a:t>txn</a:t>
                </a:r>
                <a:endParaRPr lang="en-US" altLang="en-US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p:grpSp>
      </p:grpSp>
      <p:grpSp>
        <p:nvGrpSpPr>
          <p:cNvPr id="34" name="Group 33"/>
          <p:cNvGrpSpPr/>
          <p:nvPr/>
        </p:nvGrpSpPr>
        <p:grpSpPr>
          <a:xfrm>
            <a:off x="1911470" y="1972054"/>
            <a:ext cx="946093" cy="1267191"/>
            <a:chOff x="2240066" y="4680786"/>
            <a:chExt cx="946093" cy="1267191"/>
          </a:xfrm>
        </p:grpSpPr>
        <p:grpSp>
          <p:nvGrpSpPr>
            <p:cNvPr id="28" name="Group 6"/>
            <p:cNvGrpSpPr>
              <a:grpSpLocks/>
            </p:cNvGrpSpPr>
            <p:nvPr/>
          </p:nvGrpSpPr>
          <p:grpSpPr bwMode="auto">
            <a:xfrm>
              <a:off x="2278826" y="4680786"/>
              <a:ext cx="868572" cy="653464"/>
              <a:chOff x="1164" y="1706"/>
              <a:chExt cx="814" cy="590"/>
            </a:xfrm>
          </p:grpSpPr>
          <p:sp>
            <p:nvSpPr>
              <p:cNvPr id="29" name="Oval 4"/>
              <p:cNvSpPr>
                <a:spLocks noChangeArrowheads="1"/>
              </p:cNvSpPr>
              <p:nvPr/>
            </p:nvSpPr>
            <p:spPr bwMode="auto">
              <a:xfrm>
                <a:off x="1338" y="1706"/>
                <a:ext cx="448" cy="590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30" name="Text Box 5"/>
              <p:cNvSpPr txBox="1">
                <a:spLocks noChangeArrowheads="1"/>
              </p:cNvSpPr>
              <p:nvPr/>
            </p:nvSpPr>
            <p:spPr bwMode="auto">
              <a:xfrm>
                <a:off x="1164" y="1824"/>
                <a:ext cx="814" cy="2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algn="ctr" eaLnBrk="1" hangingPunct="1"/>
                <a:r>
                  <a:rPr lang="en-GB" altLang="en-US" dirty="0" err="1">
                    <a:latin typeface="Arial" charset="0"/>
                    <a:ea typeface="Arial" charset="0"/>
                    <a:cs typeface="Arial" charset="0"/>
                  </a:rPr>
                  <a:t>txn</a:t>
                </a:r>
                <a:endParaRPr lang="en-US" altLang="en-US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p:grpSp>
        <p:sp>
          <p:nvSpPr>
            <p:cNvPr id="31" name="TextBox 30"/>
            <p:cNvSpPr txBox="1"/>
            <p:nvPr/>
          </p:nvSpPr>
          <p:spPr>
            <a:xfrm>
              <a:off x="2240066" y="5547867"/>
              <a:ext cx="94609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TS = 4</a:t>
              </a: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3086091" y="1972054"/>
            <a:ext cx="946093" cy="1267191"/>
            <a:chOff x="3784467" y="4680786"/>
            <a:chExt cx="946093" cy="1267191"/>
          </a:xfrm>
        </p:grpSpPr>
        <p:grpSp>
          <p:nvGrpSpPr>
            <p:cNvPr id="25" name="Group 6"/>
            <p:cNvGrpSpPr>
              <a:grpSpLocks/>
            </p:cNvGrpSpPr>
            <p:nvPr/>
          </p:nvGrpSpPr>
          <p:grpSpPr bwMode="auto">
            <a:xfrm>
              <a:off x="3861988" y="4680786"/>
              <a:ext cx="868572" cy="653464"/>
              <a:chOff x="1164" y="1706"/>
              <a:chExt cx="814" cy="590"/>
            </a:xfrm>
          </p:grpSpPr>
          <p:sp>
            <p:nvSpPr>
              <p:cNvPr id="26" name="Oval 4"/>
              <p:cNvSpPr>
                <a:spLocks noChangeArrowheads="1"/>
              </p:cNvSpPr>
              <p:nvPr/>
            </p:nvSpPr>
            <p:spPr bwMode="auto">
              <a:xfrm>
                <a:off x="1338" y="1706"/>
                <a:ext cx="448" cy="590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27" name="Text Box 5"/>
              <p:cNvSpPr txBox="1">
                <a:spLocks noChangeArrowheads="1"/>
              </p:cNvSpPr>
              <p:nvPr/>
            </p:nvSpPr>
            <p:spPr bwMode="auto">
              <a:xfrm>
                <a:off x="1164" y="1824"/>
                <a:ext cx="814" cy="2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algn="ctr" eaLnBrk="1" hangingPunct="1"/>
                <a:r>
                  <a:rPr lang="en-GB" altLang="en-US" dirty="0" err="1">
                    <a:latin typeface="Arial" charset="0"/>
                    <a:ea typeface="Arial" charset="0"/>
                    <a:cs typeface="Arial" charset="0"/>
                  </a:rPr>
                  <a:t>txn</a:t>
                </a:r>
                <a:endParaRPr lang="en-US" altLang="en-US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p:grpSp>
        <p:sp>
          <p:nvSpPr>
            <p:cNvPr id="32" name="TextBox 31"/>
            <p:cNvSpPr txBox="1"/>
            <p:nvPr/>
          </p:nvSpPr>
          <p:spPr>
            <a:xfrm>
              <a:off x="3784467" y="5547867"/>
              <a:ext cx="94609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TS = 5</a:t>
              </a: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487934" y="5296418"/>
            <a:ext cx="315304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BEGIN Transaction</a:t>
            </a:r>
          </a:p>
          <a:p>
            <a:pPr lvl="1" algn="l"/>
            <a:r>
              <a:rPr lang="en-US" dirty="0" err="1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tmp</a:t>
            </a:r>
            <a:r>
              <a:rPr lang="en-US" dirty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 = READ(O)</a:t>
            </a:r>
          </a:p>
          <a:p>
            <a:pPr lvl="1" algn="l"/>
            <a:r>
              <a:rPr lang="en-US" dirty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WRITE (O, </a:t>
            </a:r>
            <a:r>
              <a:rPr lang="en-US" dirty="0" err="1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tmp</a:t>
            </a:r>
            <a:r>
              <a:rPr lang="en-US" dirty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 + 1)</a:t>
            </a:r>
          </a:p>
          <a:p>
            <a:pPr algn="l"/>
            <a:r>
              <a:rPr lang="en-US" dirty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END Transaction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3640975" y="5450306"/>
            <a:ext cx="520867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0" dirty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Find v such that max </a:t>
            </a:r>
            <a:r>
              <a:rPr lang="en-US" b="0" dirty="0" err="1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WriteTS</a:t>
            </a:r>
            <a:r>
              <a:rPr lang="en-US" b="0" dirty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(v) &lt;= (TS = 5)</a:t>
            </a:r>
          </a:p>
          <a:p>
            <a:pPr marL="800100" lvl="1" indent="-342900" algn="l">
              <a:buFont typeface="Symbol" charset="2"/>
              <a:buChar char="Þ"/>
            </a:pPr>
            <a:r>
              <a:rPr lang="en-US" b="0" dirty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v = 1 has (</a:t>
            </a:r>
            <a:r>
              <a:rPr lang="en-US" b="0" dirty="0" err="1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WriteTS</a:t>
            </a:r>
            <a:r>
              <a:rPr lang="en-US" b="0" dirty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 = 3) &lt;= 5</a:t>
            </a:r>
          </a:p>
          <a:p>
            <a:pPr algn="l"/>
            <a:r>
              <a:rPr lang="en-US" b="0" dirty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Set R(1) = max(5, R(1)) = 5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4012977" y="1481429"/>
            <a:ext cx="4716548" cy="20415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>
                <a:latin typeface="Arial" charset="0"/>
                <a:ea typeface="Arial" charset="0"/>
                <a:cs typeface="Arial" charset="0"/>
              </a:rPr>
              <a:t>Notation</a:t>
            </a:r>
          </a:p>
          <a:p>
            <a:pPr algn="l"/>
            <a:r>
              <a:rPr lang="en-US" b="0" dirty="0">
                <a:latin typeface="Arial" charset="0"/>
                <a:ea typeface="Arial" charset="0"/>
                <a:cs typeface="Arial" charset="0"/>
              </a:rPr>
              <a:t> </a:t>
            </a:r>
          </a:p>
          <a:p>
            <a:pPr algn="l"/>
            <a:r>
              <a:rPr lang="en-US" b="0" dirty="0">
                <a:latin typeface="Arial" charset="0"/>
                <a:ea typeface="Arial" charset="0"/>
                <a:cs typeface="Arial" charset="0"/>
              </a:rPr>
              <a:t>        W(1) = 3:	Write creates version 1 </a:t>
            </a:r>
          </a:p>
          <a:p>
            <a:pPr algn="l"/>
            <a:r>
              <a:rPr lang="en-US" b="0" dirty="0">
                <a:latin typeface="Arial" charset="0"/>
                <a:ea typeface="Arial" charset="0"/>
                <a:cs typeface="Arial" charset="0"/>
              </a:rPr>
              <a:t>		with </a:t>
            </a:r>
            <a:r>
              <a:rPr lang="en-US" b="0" dirty="0" err="1">
                <a:latin typeface="Arial" charset="0"/>
                <a:ea typeface="Arial" charset="0"/>
                <a:cs typeface="Arial" charset="0"/>
              </a:rPr>
              <a:t>WriteTS</a:t>
            </a:r>
            <a:r>
              <a:rPr lang="en-US" b="0" dirty="0">
                <a:latin typeface="Arial" charset="0"/>
                <a:ea typeface="Arial" charset="0"/>
                <a:cs typeface="Arial" charset="0"/>
              </a:rPr>
              <a:t> = 3</a:t>
            </a:r>
          </a:p>
          <a:p>
            <a:pPr algn="l">
              <a:spcBef>
                <a:spcPts val="800"/>
              </a:spcBef>
            </a:pPr>
            <a:r>
              <a:rPr lang="en-US" b="0" dirty="0">
                <a:latin typeface="Arial" charset="0"/>
                <a:ea typeface="Arial" charset="0"/>
                <a:cs typeface="Arial" charset="0"/>
              </a:rPr>
              <a:t>         R(1) = 3:  	Read of version 1 </a:t>
            </a:r>
          </a:p>
          <a:p>
            <a:pPr algn="l"/>
            <a:r>
              <a:rPr lang="en-US" b="0" dirty="0">
                <a:latin typeface="Arial" charset="0"/>
                <a:ea typeface="Arial" charset="0"/>
                <a:cs typeface="Arial" charset="0"/>
              </a:rPr>
              <a:t>		returns timestamp 3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262513" y="3989204"/>
            <a:ext cx="117211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1E4899"/>
                </a:solidFill>
                <a:latin typeface="Arial" charset="0"/>
                <a:ea typeface="Arial" charset="0"/>
                <a:cs typeface="Arial" charset="0"/>
              </a:rPr>
              <a:t>W(1) = 3</a:t>
            </a:r>
          </a:p>
          <a:p>
            <a:r>
              <a:rPr lang="en-US" dirty="0">
                <a:solidFill>
                  <a:srgbClr val="1E4899"/>
                </a:solidFill>
                <a:latin typeface="Arial" charset="0"/>
                <a:ea typeface="Arial" charset="0"/>
                <a:cs typeface="Arial" charset="0"/>
              </a:rPr>
              <a:t>R(1) = 3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1290566" y="4299206"/>
            <a:ext cx="1116010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R(1) = 5</a:t>
            </a:r>
          </a:p>
        </p:txBody>
      </p:sp>
    </p:spTree>
    <p:extLst>
      <p:ext uri="{BB962C8B-B14F-4D97-AF65-F5344CB8AC3E}">
        <p14:creationId xmlns:p14="http://schemas.microsoft.com/office/powerpoint/2010/main" val="1014862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1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z="1200" smtClean="0"/>
              <a:pPr>
                <a:defRPr/>
              </a:pPr>
              <a:t>22</a:t>
            </a:fld>
            <a:endParaRPr lang="en-US" sz="12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Digging deeper</a:t>
            </a:r>
            <a:endParaRPr lang="en-US" sz="3600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120289" y="4896308"/>
            <a:ext cx="7032567" cy="16625"/>
          </a:xfrm>
          <a:prstGeom prst="straightConnector1">
            <a:avLst/>
          </a:prstGeom>
          <a:ln>
            <a:prstDash val="solid"/>
            <a:headEnd type="none"/>
            <a:tailEnd type="stealth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36850" y="4723837"/>
            <a:ext cx="3834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Arial" charset="0"/>
                <a:ea typeface="Arial" charset="0"/>
                <a:cs typeface="Arial" charset="0"/>
              </a:rPr>
              <a:t>O</a:t>
            </a:r>
          </a:p>
        </p:txBody>
      </p:sp>
      <p:grpSp>
        <p:nvGrpSpPr>
          <p:cNvPr id="33" name="Group 32"/>
          <p:cNvGrpSpPr/>
          <p:nvPr/>
        </p:nvGrpSpPr>
        <p:grpSpPr>
          <a:xfrm>
            <a:off x="736850" y="1972054"/>
            <a:ext cx="946093" cy="1267191"/>
            <a:chOff x="1052843" y="4680786"/>
            <a:chExt cx="946093" cy="1267191"/>
          </a:xfrm>
        </p:grpSpPr>
        <p:sp>
          <p:nvSpPr>
            <p:cNvPr id="18" name="TextBox 17"/>
            <p:cNvSpPr txBox="1"/>
            <p:nvPr/>
          </p:nvSpPr>
          <p:spPr>
            <a:xfrm>
              <a:off x="1052843" y="5547867"/>
              <a:ext cx="94609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TS = 3</a:t>
              </a:r>
            </a:p>
          </p:txBody>
        </p:sp>
        <p:grpSp>
          <p:nvGrpSpPr>
            <p:cNvPr id="22" name="Group 6"/>
            <p:cNvGrpSpPr>
              <a:grpSpLocks/>
            </p:cNvGrpSpPr>
            <p:nvPr/>
          </p:nvGrpSpPr>
          <p:grpSpPr bwMode="auto">
            <a:xfrm>
              <a:off x="1091603" y="4680786"/>
              <a:ext cx="868572" cy="653464"/>
              <a:chOff x="1164" y="1706"/>
              <a:chExt cx="814" cy="590"/>
            </a:xfrm>
          </p:grpSpPr>
          <p:sp>
            <p:nvSpPr>
              <p:cNvPr id="23" name="Oval 4"/>
              <p:cNvSpPr>
                <a:spLocks noChangeArrowheads="1"/>
              </p:cNvSpPr>
              <p:nvPr/>
            </p:nvSpPr>
            <p:spPr bwMode="auto">
              <a:xfrm>
                <a:off x="1338" y="1706"/>
                <a:ext cx="448" cy="590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24" name="Text Box 5"/>
              <p:cNvSpPr txBox="1">
                <a:spLocks noChangeArrowheads="1"/>
              </p:cNvSpPr>
              <p:nvPr/>
            </p:nvSpPr>
            <p:spPr bwMode="auto">
              <a:xfrm>
                <a:off x="1164" y="1824"/>
                <a:ext cx="814" cy="2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algn="ctr" eaLnBrk="1" hangingPunct="1"/>
                <a:r>
                  <a:rPr lang="en-GB" altLang="en-US" dirty="0" err="1">
                    <a:latin typeface="Arial" charset="0"/>
                    <a:ea typeface="Arial" charset="0"/>
                    <a:cs typeface="Arial" charset="0"/>
                  </a:rPr>
                  <a:t>txn</a:t>
                </a:r>
                <a:endParaRPr lang="en-US" altLang="en-US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p:grpSp>
      </p:grpSp>
      <p:grpSp>
        <p:nvGrpSpPr>
          <p:cNvPr id="34" name="Group 33"/>
          <p:cNvGrpSpPr/>
          <p:nvPr/>
        </p:nvGrpSpPr>
        <p:grpSpPr>
          <a:xfrm>
            <a:off x="1911470" y="1972054"/>
            <a:ext cx="946093" cy="1267191"/>
            <a:chOff x="2240066" y="4680786"/>
            <a:chExt cx="946093" cy="1267191"/>
          </a:xfrm>
        </p:grpSpPr>
        <p:grpSp>
          <p:nvGrpSpPr>
            <p:cNvPr id="28" name="Group 6"/>
            <p:cNvGrpSpPr>
              <a:grpSpLocks/>
            </p:cNvGrpSpPr>
            <p:nvPr/>
          </p:nvGrpSpPr>
          <p:grpSpPr bwMode="auto">
            <a:xfrm>
              <a:off x="2278826" y="4680786"/>
              <a:ext cx="868572" cy="653464"/>
              <a:chOff x="1164" y="1706"/>
              <a:chExt cx="814" cy="590"/>
            </a:xfrm>
          </p:grpSpPr>
          <p:sp>
            <p:nvSpPr>
              <p:cNvPr id="29" name="Oval 4"/>
              <p:cNvSpPr>
                <a:spLocks noChangeArrowheads="1"/>
              </p:cNvSpPr>
              <p:nvPr/>
            </p:nvSpPr>
            <p:spPr bwMode="auto">
              <a:xfrm>
                <a:off x="1338" y="1706"/>
                <a:ext cx="448" cy="590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30" name="Text Box 5"/>
              <p:cNvSpPr txBox="1">
                <a:spLocks noChangeArrowheads="1"/>
              </p:cNvSpPr>
              <p:nvPr/>
            </p:nvSpPr>
            <p:spPr bwMode="auto">
              <a:xfrm>
                <a:off x="1164" y="1824"/>
                <a:ext cx="814" cy="2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algn="ctr" eaLnBrk="1" hangingPunct="1"/>
                <a:r>
                  <a:rPr lang="en-GB" altLang="en-US" dirty="0" err="1">
                    <a:latin typeface="Arial" charset="0"/>
                    <a:ea typeface="Arial" charset="0"/>
                    <a:cs typeface="Arial" charset="0"/>
                  </a:rPr>
                  <a:t>txn</a:t>
                </a:r>
                <a:endParaRPr lang="en-US" altLang="en-US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p:grpSp>
        <p:sp>
          <p:nvSpPr>
            <p:cNvPr id="31" name="TextBox 30"/>
            <p:cNvSpPr txBox="1"/>
            <p:nvPr/>
          </p:nvSpPr>
          <p:spPr>
            <a:xfrm>
              <a:off x="2240066" y="5547867"/>
              <a:ext cx="94609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TS = 4</a:t>
              </a: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3086091" y="1972054"/>
            <a:ext cx="946093" cy="1267191"/>
            <a:chOff x="3784467" y="4680786"/>
            <a:chExt cx="946093" cy="1267191"/>
          </a:xfrm>
        </p:grpSpPr>
        <p:grpSp>
          <p:nvGrpSpPr>
            <p:cNvPr id="25" name="Group 6"/>
            <p:cNvGrpSpPr>
              <a:grpSpLocks/>
            </p:cNvGrpSpPr>
            <p:nvPr/>
          </p:nvGrpSpPr>
          <p:grpSpPr bwMode="auto">
            <a:xfrm>
              <a:off x="3861988" y="4680786"/>
              <a:ext cx="868572" cy="653464"/>
              <a:chOff x="1164" y="1706"/>
              <a:chExt cx="814" cy="590"/>
            </a:xfrm>
          </p:grpSpPr>
          <p:sp>
            <p:nvSpPr>
              <p:cNvPr id="26" name="Oval 4"/>
              <p:cNvSpPr>
                <a:spLocks noChangeArrowheads="1"/>
              </p:cNvSpPr>
              <p:nvPr/>
            </p:nvSpPr>
            <p:spPr bwMode="auto">
              <a:xfrm>
                <a:off x="1338" y="1706"/>
                <a:ext cx="448" cy="590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27" name="Text Box 5"/>
              <p:cNvSpPr txBox="1">
                <a:spLocks noChangeArrowheads="1"/>
              </p:cNvSpPr>
              <p:nvPr/>
            </p:nvSpPr>
            <p:spPr bwMode="auto">
              <a:xfrm>
                <a:off x="1164" y="1824"/>
                <a:ext cx="814" cy="2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algn="ctr" eaLnBrk="1" hangingPunct="1"/>
                <a:r>
                  <a:rPr lang="en-GB" altLang="en-US" dirty="0" err="1">
                    <a:latin typeface="Arial" charset="0"/>
                    <a:ea typeface="Arial" charset="0"/>
                    <a:cs typeface="Arial" charset="0"/>
                  </a:rPr>
                  <a:t>txn</a:t>
                </a:r>
                <a:endParaRPr lang="en-US" altLang="en-US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p:grpSp>
        <p:sp>
          <p:nvSpPr>
            <p:cNvPr id="32" name="TextBox 31"/>
            <p:cNvSpPr txBox="1"/>
            <p:nvPr/>
          </p:nvSpPr>
          <p:spPr>
            <a:xfrm>
              <a:off x="3784467" y="5547867"/>
              <a:ext cx="94609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TS = 5</a:t>
              </a:r>
            </a:p>
          </p:txBody>
        </p:sp>
      </p:grpSp>
      <p:sp>
        <p:nvSpPr>
          <p:cNvPr id="40" name="TextBox 39"/>
          <p:cNvSpPr txBox="1"/>
          <p:nvPr/>
        </p:nvSpPr>
        <p:spPr>
          <a:xfrm>
            <a:off x="3640975" y="5119402"/>
            <a:ext cx="5208670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0" dirty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Find v such that max </a:t>
            </a:r>
            <a:r>
              <a:rPr lang="en-US" b="0" dirty="0" err="1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WriteTS</a:t>
            </a:r>
            <a:r>
              <a:rPr lang="en-US" b="0" dirty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(v) &lt;= (TS = 5)</a:t>
            </a:r>
          </a:p>
          <a:p>
            <a:pPr marL="800100" lvl="1" indent="-342900" algn="l">
              <a:buFont typeface="Symbol" charset="2"/>
              <a:buChar char="Þ"/>
            </a:pPr>
            <a:r>
              <a:rPr lang="en-US" b="0" dirty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v = 1 has (</a:t>
            </a:r>
            <a:r>
              <a:rPr lang="en-US" b="0" dirty="0" err="1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WriteTS</a:t>
            </a:r>
            <a:r>
              <a:rPr lang="en-US" b="0" dirty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 = 3) &lt;= 5</a:t>
            </a:r>
          </a:p>
          <a:p>
            <a:pPr algn="l"/>
            <a:r>
              <a:rPr lang="en-US" b="0" dirty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If </a:t>
            </a:r>
            <a:r>
              <a:rPr lang="en-US" b="0" dirty="0" err="1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ReadTS</a:t>
            </a:r>
            <a:r>
              <a:rPr lang="en-US" b="0" dirty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(1) &gt; 5, abort</a:t>
            </a:r>
          </a:p>
          <a:p>
            <a:pPr marL="800100" lvl="1" indent="-342900" algn="l">
              <a:buFont typeface="Symbol" charset="2"/>
              <a:buChar char="Þ"/>
            </a:pPr>
            <a:r>
              <a:rPr lang="en-US" b="0" dirty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5 &gt; 5:  false  </a:t>
            </a:r>
          </a:p>
          <a:p>
            <a:pPr algn="l"/>
            <a:r>
              <a:rPr lang="en-US" b="0" dirty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Otherwise, write object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87934" y="5296418"/>
            <a:ext cx="315304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BEGIN Transaction</a:t>
            </a:r>
          </a:p>
          <a:p>
            <a:pPr lvl="1" algn="l"/>
            <a:r>
              <a:rPr lang="en-US" dirty="0" err="1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tmp</a:t>
            </a:r>
            <a:r>
              <a:rPr lang="en-US" dirty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 = READ(O)</a:t>
            </a:r>
          </a:p>
          <a:p>
            <a:pPr lvl="1" algn="l"/>
            <a:r>
              <a:rPr lang="en-US" dirty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WRITE (O, </a:t>
            </a:r>
            <a:r>
              <a:rPr lang="en-US" dirty="0" err="1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tmp</a:t>
            </a:r>
            <a:r>
              <a:rPr lang="en-US" dirty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 + 1)</a:t>
            </a:r>
          </a:p>
          <a:p>
            <a:pPr algn="l"/>
            <a:r>
              <a:rPr lang="en-US" dirty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END Transaction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3836892" y="3989204"/>
            <a:ext cx="117211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W(2) = 5</a:t>
            </a:r>
          </a:p>
          <a:p>
            <a:r>
              <a:rPr lang="en-US" dirty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R(2) = 5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4012977" y="1481429"/>
            <a:ext cx="4716548" cy="20415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>
                <a:latin typeface="Arial" charset="0"/>
                <a:ea typeface="Arial" charset="0"/>
                <a:cs typeface="Arial" charset="0"/>
              </a:rPr>
              <a:t>Notation</a:t>
            </a:r>
          </a:p>
          <a:p>
            <a:pPr algn="l"/>
            <a:r>
              <a:rPr lang="en-US" b="0" dirty="0">
                <a:latin typeface="Arial" charset="0"/>
                <a:ea typeface="Arial" charset="0"/>
                <a:cs typeface="Arial" charset="0"/>
              </a:rPr>
              <a:t> </a:t>
            </a:r>
          </a:p>
          <a:p>
            <a:pPr algn="l"/>
            <a:r>
              <a:rPr lang="en-US" b="0" dirty="0">
                <a:latin typeface="Arial" charset="0"/>
                <a:ea typeface="Arial" charset="0"/>
                <a:cs typeface="Arial" charset="0"/>
              </a:rPr>
              <a:t>        W(1) = 3:	Write creates version 1 </a:t>
            </a:r>
          </a:p>
          <a:p>
            <a:pPr algn="l"/>
            <a:r>
              <a:rPr lang="en-US" b="0" dirty="0">
                <a:latin typeface="Arial" charset="0"/>
                <a:ea typeface="Arial" charset="0"/>
                <a:cs typeface="Arial" charset="0"/>
              </a:rPr>
              <a:t>		with </a:t>
            </a:r>
            <a:r>
              <a:rPr lang="en-US" b="0" dirty="0" err="1">
                <a:latin typeface="Arial" charset="0"/>
                <a:ea typeface="Arial" charset="0"/>
                <a:cs typeface="Arial" charset="0"/>
              </a:rPr>
              <a:t>WriteTS</a:t>
            </a:r>
            <a:r>
              <a:rPr lang="en-US" b="0" dirty="0">
                <a:latin typeface="Arial" charset="0"/>
                <a:ea typeface="Arial" charset="0"/>
                <a:cs typeface="Arial" charset="0"/>
              </a:rPr>
              <a:t> = 3</a:t>
            </a:r>
          </a:p>
          <a:p>
            <a:pPr algn="l">
              <a:spcBef>
                <a:spcPts val="800"/>
              </a:spcBef>
            </a:pPr>
            <a:r>
              <a:rPr lang="en-US" b="0" dirty="0">
                <a:latin typeface="Arial" charset="0"/>
                <a:ea typeface="Arial" charset="0"/>
                <a:cs typeface="Arial" charset="0"/>
              </a:rPr>
              <a:t>         R(1) = 3:  	Read of version 1 </a:t>
            </a:r>
          </a:p>
          <a:p>
            <a:pPr algn="l"/>
            <a:r>
              <a:rPr lang="en-US" b="0" dirty="0">
                <a:latin typeface="Arial" charset="0"/>
                <a:ea typeface="Arial" charset="0"/>
                <a:cs typeface="Arial" charset="0"/>
              </a:rPr>
              <a:t>		returns timestamp 3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1262513" y="3989204"/>
            <a:ext cx="117211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1E4899"/>
                </a:solidFill>
                <a:latin typeface="Arial" charset="0"/>
                <a:ea typeface="Arial" charset="0"/>
                <a:cs typeface="Arial" charset="0"/>
              </a:rPr>
              <a:t>W(1) = 3</a:t>
            </a:r>
          </a:p>
          <a:p>
            <a:r>
              <a:rPr lang="en-US" dirty="0">
                <a:solidFill>
                  <a:srgbClr val="1E4899"/>
                </a:solidFill>
                <a:latin typeface="Arial" charset="0"/>
                <a:ea typeface="Arial" charset="0"/>
                <a:cs typeface="Arial" charset="0"/>
              </a:rPr>
              <a:t>R(1) = 3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1290566" y="4299206"/>
            <a:ext cx="1116010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R(1) = 5</a:t>
            </a:r>
          </a:p>
        </p:txBody>
      </p:sp>
    </p:spTree>
    <p:extLst>
      <p:ext uri="{BB962C8B-B14F-4D97-AF65-F5344CB8AC3E}">
        <p14:creationId xmlns:p14="http://schemas.microsoft.com/office/powerpoint/2010/main" val="648690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z="1200" smtClean="0"/>
              <a:pPr>
                <a:defRPr/>
              </a:pPr>
              <a:t>23</a:t>
            </a:fld>
            <a:endParaRPr lang="en-US" sz="12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Digging deeper</a:t>
            </a:r>
            <a:endParaRPr lang="en-US" sz="3600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120289" y="4896308"/>
            <a:ext cx="7032567" cy="16625"/>
          </a:xfrm>
          <a:prstGeom prst="straightConnector1">
            <a:avLst/>
          </a:prstGeom>
          <a:ln>
            <a:prstDash val="solid"/>
            <a:headEnd type="none"/>
            <a:tailEnd type="stealth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36850" y="4723837"/>
            <a:ext cx="3834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Arial" charset="0"/>
                <a:ea typeface="Arial" charset="0"/>
                <a:cs typeface="Arial" charset="0"/>
              </a:rPr>
              <a:t>O</a:t>
            </a:r>
          </a:p>
        </p:txBody>
      </p:sp>
      <p:grpSp>
        <p:nvGrpSpPr>
          <p:cNvPr id="33" name="Group 32"/>
          <p:cNvGrpSpPr/>
          <p:nvPr/>
        </p:nvGrpSpPr>
        <p:grpSpPr>
          <a:xfrm>
            <a:off x="736850" y="1972054"/>
            <a:ext cx="946093" cy="1267191"/>
            <a:chOff x="1052843" y="4680786"/>
            <a:chExt cx="946093" cy="1267191"/>
          </a:xfrm>
        </p:grpSpPr>
        <p:sp>
          <p:nvSpPr>
            <p:cNvPr id="18" name="TextBox 17"/>
            <p:cNvSpPr txBox="1"/>
            <p:nvPr/>
          </p:nvSpPr>
          <p:spPr>
            <a:xfrm>
              <a:off x="1052843" y="5547867"/>
              <a:ext cx="94609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TS = 3</a:t>
              </a:r>
            </a:p>
          </p:txBody>
        </p:sp>
        <p:grpSp>
          <p:nvGrpSpPr>
            <p:cNvPr id="22" name="Group 6"/>
            <p:cNvGrpSpPr>
              <a:grpSpLocks/>
            </p:cNvGrpSpPr>
            <p:nvPr/>
          </p:nvGrpSpPr>
          <p:grpSpPr bwMode="auto">
            <a:xfrm>
              <a:off x="1091603" y="4680786"/>
              <a:ext cx="868572" cy="653464"/>
              <a:chOff x="1164" y="1706"/>
              <a:chExt cx="814" cy="590"/>
            </a:xfrm>
          </p:grpSpPr>
          <p:sp>
            <p:nvSpPr>
              <p:cNvPr id="23" name="Oval 4"/>
              <p:cNvSpPr>
                <a:spLocks noChangeArrowheads="1"/>
              </p:cNvSpPr>
              <p:nvPr/>
            </p:nvSpPr>
            <p:spPr bwMode="auto">
              <a:xfrm>
                <a:off x="1338" y="1706"/>
                <a:ext cx="448" cy="590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24" name="Text Box 5"/>
              <p:cNvSpPr txBox="1">
                <a:spLocks noChangeArrowheads="1"/>
              </p:cNvSpPr>
              <p:nvPr/>
            </p:nvSpPr>
            <p:spPr bwMode="auto">
              <a:xfrm>
                <a:off x="1164" y="1824"/>
                <a:ext cx="814" cy="2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algn="ctr" eaLnBrk="1" hangingPunct="1"/>
                <a:r>
                  <a:rPr lang="en-GB" altLang="en-US" dirty="0" err="1">
                    <a:latin typeface="Arial" charset="0"/>
                    <a:ea typeface="Arial" charset="0"/>
                    <a:cs typeface="Arial" charset="0"/>
                  </a:rPr>
                  <a:t>txn</a:t>
                </a:r>
                <a:endParaRPr lang="en-US" altLang="en-US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p:grpSp>
      </p:grpSp>
      <p:grpSp>
        <p:nvGrpSpPr>
          <p:cNvPr id="34" name="Group 33"/>
          <p:cNvGrpSpPr/>
          <p:nvPr/>
        </p:nvGrpSpPr>
        <p:grpSpPr>
          <a:xfrm>
            <a:off x="1911470" y="1972054"/>
            <a:ext cx="946093" cy="1267191"/>
            <a:chOff x="2240066" y="4680786"/>
            <a:chExt cx="946093" cy="1267191"/>
          </a:xfrm>
        </p:grpSpPr>
        <p:grpSp>
          <p:nvGrpSpPr>
            <p:cNvPr id="28" name="Group 6"/>
            <p:cNvGrpSpPr>
              <a:grpSpLocks/>
            </p:cNvGrpSpPr>
            <p:nvPr/>
          </p:nvGrpSpPr>
          <p:grpSpPr bwMode="auto">
            <a:xfrm>
              <a:off x="2278826" y="4680786"/>
              <a:ext cx="868572" cy="653464"/>
              <a:chOff x="1164" y="1706"/>
              <a:chExt cx="814" cy="590"/>
            </a:xfrm>
          </p:grpSpPr>
          <p:sp>
            <p:nvSpPr>
              <p:cNvPr id="29" name="Oval 4"/>
              <p:cNvSpPr>
                <a:spLocks noChangeArrowheads="1"/>
              </p:cNvSpPr>
              <p:nvPr/>
            </p:nvSpPr>
            <p:spPr bwMode="auto">
              <a:xfrm>
                <a:off x="1338" y="1706"/>
                <a:ext cx="448" cy="590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30" name="Text Box 5"/>
              <p:cNvSpPr txBox="1">
                <a:spLocks noChangeArrowheads="1"/>
              </p:cNvSpPr>
              <p:nvPr/>
            </p:nvSpPr>
            <p:spPr bwMode="auto">
              <a:xfrm>
                <a:off x="1164" y="1824"/>
                <a:ext cx="814" cy="2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algn="ctr" eaLnBrk="1" hangingPunct="1"/>
                <a:r>
                  <a:rPr lang="en-GB" altLang="en-US" dirty="0" err="1">
                    <a:latin typeface="Arial" charset="0"/>
                    <a:ea typeface="Arial" charset="0"/>
                    <a:cs typeface="Arial" charset="0"/>
                  </a:rPr>
                  <a:t>txn</a:t>
                </a:r>
                <a:endParaRPr lang="en-US" altLang="en-US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p:grpSp>
        <p:sp>
          <p:nvSpPr>
            <p:cNvPr id="31" name="TextBox 30"/>
            <p:cNvSpPr txBox="1"/>
            <p:nvPr/>
          </p:nvSpPr>
          <p:spPr>
            <a:xfrm>
              <a:off x="2240066" y="5547867"/>
              <a:ext cx="94609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TS = 4</a:t>
              </a: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3086091" y="1972054"/>
            <a:ext cx="946093" cy="1267191"/>
            <a:chOff x="3784467" y="4680786"/>
            <a:chExt cx="946093" cy="1267191"/>
          </a:xfrm>
        </p:grpSpPr>
        <p:grpSp>
          <p:nvGrpSpPr>
            <p:cNvPr id="25" name="Group 6"/>
            <p:cNvGrpSpPr>
              <a:grpSpLocks/>
            </p:cNvGrpSpPr>
            <p:nvPr/>
          </p:nvGrpSpPr>
          <p:grpSpPr bwMode="auto">
            <a:xfrm>
              <a:off x="3861988" y="4680786"/>
              <a:ext cx="868572" cy="653464"/>
              <a:chOff x="1164" y="1706"/>
              <a:chExt cx="814" cy="590"/>
            </a:xfrm>
          </p:grpSpPr>
          <p:sp>
            <p:nvSpPr>
              <p:cNvPr id="26" name="Oval 4"/>
              <p:cNvSpPr>
                <a:spLocks noChangeArrowheads="1"/>
              </p:cNvSpPr>
              <p:nvPr/>
            </p:nvSpPr>
            <p:spPr bwMode="auto">
              <a:xfrm>
                <a:off x="1338" y="1706"/>
                <a:ext cx="448" cy="590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27" name="Text Box 5"/>
              <p:cNvSpPr txBox="1">
                <a:spLocks noChangeArrowheads="1"/>
              </p:cNvSpPr>
              <p:nvPr/>
            </p:nvSpPr>
            <p:spPr bwMode="auto">
              <a:xfrm>
                <a:off x="1164" y="1824"/>
                <a:ext cx="814" cy="2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algn="ctr" eaLnBrk="1" hangingPunct="1"/>
                <a:r>
                  <a:rPr lang="en-GB" altLang="en-US" dirty="0" err="1">
                    <a:latin typeface="Arial" charset="0"/>
                    <a:ea typeface="Arial" charset="0"/>
                    <a:cs typeface="Arial" charset="0"/>
                  </a:rPr>
                  <a:t>txn</a:t>
                </a:r>
                <a:endParaRPr lang="en-US" altLang="en-US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p:grpSp>
        <p:sp>
          <p:nvSpPr>
            <p:cNvPr id="32" name="TextBox 31"/>
            <p:cNvSpPr txBox="1"/>
            <p:nvPr/>
          </p:nvSpPr>
          <p:spPr>
            <a:xfrm>
              <a:off x="3784467" y="5547867"/>
              <a:ext cx="94609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TS = 5</a:t>
              </a:r>
            </a:p>
          </p:txBody>
        </p:sp>
      </p:grpSp>
      <p:sp>
        <p:nvSpPr>
          <p:cNvPr id="43" name="TextBox 42"/>
          <p:cNvSpPr txBox="1"/>
          <p:nvPr/>
        </p:nvSpPr>
        <p:spPr>
          <a:xfrm>
            <a:off x="3836892" y="3989204"/>
            <a:ext cx="117211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W(2) = 5</a:t>
            </a:r>
          </a:p>
          <a:p>
            <a:r>
              <a:rPr lang="en-US" dirty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R(2) = 5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3640975" y="5119402"/>
            <a:ext cx="520867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Find v such that max </a:t>
            </a:r>
            <a:r>
              <a:rPr lang="en-US" b="0" dirty="0" err="1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WriteTS</a:t>
            </a:r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(v) &lt;= (TS = 4)</a:t>
            </a:r>
          </a:p>
          <a:p>
            <a:pPr marL="800100" lvl="1" indent="-342900" algn="l">
              <a:buFont typeface="Symbol" charset="2"/>
              <a:buChar char="Þ"/>
            </a:pPr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v = 1 has (</a:t>
            </a:r>
            <a:r>
              <a:rPr lang="en-US" b="0" dirty="0" err="1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WriteTS</a:t>
            </a:r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 = 3) &lt;= 4</a:t>
            </a:r>
          </a:p>
          <a:p>
            <a:pPr algn="l"/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If </a:t>
            </a:r>
            <a:r>
              <a:rPr lang="en-US" b="0" dirty="0" err="1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ReadTS</a:t>
            </a:r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(1) &gt; 4, abort</a:t>
            </a:r>
          </a:p>
          <a:p>
            <a:pPr marL="800100" lvl="1" indent="-342900" algn="l">
              <a:buFont typeface="Symbol" charset="2"/>
              <a:buChar char="Þ"/>
            </a:pPr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5 &gt; 4:  </a:t>
            </a:r>
            <a:r>
              <a:rPr lang="en-US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true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487934" y="5545797"/>
            <a:ext cx="315304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write(O)</a:t>
            </a:r>
          </a:p>
          <a:p>
            <a:r>
              <a:rPr lang="en-US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by TS = 4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1262513" y="3989204"/>
            <a:ext cx="117211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1E4899"/>
                </a:solidFill>
                <a:latin typeface="Arial" charset="0"/>
                <a:ea typeface="Arial" charset="0"/>
                <a:cs typeface="Arial" charset="0"/>
              </a:rPr>
              <a:t>W(1) = 3</a:t>
            </a:r>
          </a:p>
          <a:p>
            <a:r>
              <a:rPr lang="en-US" dirty="0">
                <a:solidFill>
                  <a:srgbClr val="1E4899"/>
                </a:solidFill>
                <a:latin typeface="Arial" charset="0"/>
                <a:ea typeface="Arial" charset="0"/>
                <a:cs typeface="Arial" charset="0"/>
              </a:rPr>
              <a:t>R(1) = 3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4012977" y="1481429"/>
            <a:ext cx="4716548" cy="20415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>
                <a:latin typeface="Arial" charset="0"/>
                <a:ea typeface="Arial" charset="0"/>
                <a:cs typeface="Arial" charset="0"/>
              </a:rPr>
              <a:t>Notation</a:t>
            </a:r>
          </a:p>
          <a:p>
            <a:pPr algn="l"/>
            <a:r>
              <a:rPr lang="en-US" b="0" dirty="0">
                <a:latin typeface="Arial" charset="0"/>
                <a:ea typeface="Arial" charset="0"/>
                <a:cs typeface="Arial" charset="0"/>
              </a:rPr>
              <a:t> </a:t>
            </a:r>
          </a:p>
          <a:p>
            <a:pPr algn="l"/>
            <a:r>
              <a:rPr lang="en-US" b="0" dirty="0">
                <a:latin typeface="Arial" charset="0"/>
                <a:ea typeface="Arial" charset="0"/>
                <a:cs typeface="Arial" charset="0"/>
              </a:rPr>
              <a:t>        W(1) = 3:	Write creates version 1 </a:t>
            </a:r>
          </a:p>
          <a:p>
            <a:pPr algn="l"/>
            <a:r>
              <a:rPr lang="en-US" b="0" dirty="0">
                <a:latin typeface="Arial" charset="0"/>
                <a:ea typeface="Arial" charset="0"/>
                <a:cs typeface="Arial" charset="0"/>
              </a:rPr>
              <a:t>		with </a:t>
            </a:r>
            <a:r>
              <a:rPr lang="en-US" b="0" dirty="0" err="1">
                <a:latin typeface="Arial" charset="0"/>
                <a:ea typeface="Arial" charset="0"/>
                <a:cs typeface="Arial" charset="0"/>
              </a:rPr>
              <a:t>WriteTS</a:t>
            </a:r>
            <a:r>
              <a:rPr lang="en-US" b="0" dirty="0">
                <a:latin typeface="Arial" charset="0"/>
                <a:ea typeface="Arial" charset="0"/>
                <a:cs typeface="Arial" charset="0"/>
              </a:rPr>
              <a:t> = 3</a:t>
            </a:r>
          </a:p>
          <a:p>
            <a:pPr algn="l">
              <a:spcBef>
                <a:spcPts val="800"/>
              </a:spcBef>
            </a:pPr>
            <a:r>
              <a:rPr lang="en-US" b="0" dirty="0">
                <a:latin typeface="Arial" charset="0"/>
                <a:ea typeface="Arial" charset="0"/>
                <a:cs typeface="Arial" charset="0"/>
              </a:rPr>
              <a:t>         R(1) = 3:  	Read of version 1 </a:t>
            </a:r>
          </a:p>
          <a:p>
            <a:pPr algn="l"/>
            <a:r>
              <a:rPr lang="en-US" b="0" dirty="0">
                <a:latin typeface="Arial" charset="0"/>
                <a:ea typeface="Arial" charset="0"/>
                <a:cs typeface="Arial" charset="0"/>
              </a:rPr>
              <a:t>		returns timestamp 3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1290566" y="4299206"/>
            <a:ext cx="1116010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R(1) = 5</a:t>
            </a:r>
          </a:p>
        </p:txBody>
      </p:sp>
    </p:spTree>
    <p:extLst>
      <p:ext uri="{BB962C8B-B14F-4D97-AF65-F5344CB8AC3E}">
        <p14:creationId xmlns:p14="http://schemas.microsoft.com/office/powerpoint/2010/main" val="1219017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z="1200" smtClean="0"/>
              <a:pPr>
                <a:defRPr/>
              </a:pPr>
              <a:t>24</a:t>
            </a:fld>
            <a:endParaRPr lang="en-US" sz="12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Digging deeper</a:t>
            </a:r>
            <a:endParaRPr lang="en-US" sz="3600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120289" y="4896308"/>
            <a:ext cx="7032567" cy="16625"/>
          </a:xfrm>
          <a:prstGeom prst="straightConnector1">
            <a:avLst/>
          </a:prstGeom>
          <a:ln>
            <a:prstDash val="solid"/>
            <a:headEnd type="none"/>
            <a:tailEnd type="stealth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36850" y="4723837"/>
            <a:ext cx="3834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Arial" charset="0"/>
                <a:ea typeface="Arial" charset="0"/>
                <a:cs typeface="Arial" charset="0"/>
              </a:rPr>
              <a:t>O</a:t>
            </a:r>
          </a:p>
        </p:txBody>
      </p:sp>
      <p:grpSp>
        <p:nvGrpSpPr>
          <p:cNvPr id="33" name="Group 32"/>
          <p:cNvGrpSpPr/>
          <p:nvPr/>
        </p:nvGrpSpPr>
        <p:grpSpPr>
          <a:xfrm>
            <a:off x="736850" y="1972054"/>
            <a:ext cx="946093" cy="1267191"/>
            <a:chOff x="1052843" y="4680786"/>
            <a:chExt cx="946093" cy="1267191"/>
          </a:xfrm>
        </p:grpSpPr>
        <p:sp>
          <p:nvSpPr>
            <p:cNvPr id="18" name="TextBox 17"/>
            <p:cNvSpPr txBox="1"/>
            <p:nvPr/>
          </p:nvSpPr>
          <p:spPr>
            <a:xfrm>
              <a:off x="1052843" y="5547867"/>
              <a:ext cx="94609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TS = 3</a:t>
              </a:r>
            </a:p>
          </p:txBody>
        </p:sp>
        <p:grpSp>
          <p:nvGrpSpPr>
            <p:cNvPr id="22" name="Group 6"/>
            <p:cNvGrpSpPr>
              <a:grpSpLocks/>
            </p:cNvGrpSpPr>
            <p:nvPr/>
          </p:nvGrpSpPr>
          <p:grpSpPr bwMode="auto">
            <a:xfrm>
              <a:off x="1091603" y="4680786"/>
              <a:ext cx="868572" cy="653464"/>
              <a:chOff x="1164" y="1706"/>
              <a:chExt cx="814" cy="590"/>
            </a:xfrm>
          </p:grpSpPr>
          <p:sp>
            <p:nvSpPr>
              <p:cNvPr id="23" name="Oval 4"/>
              <p:cNvSpPr>
                <a:spLocks noChangeArrowheads="1"/>
              </p:cNvSpPr>
              <p:nvPr/>
            </p:nvSpPr>
            <p:spPr bwMode="auto">
              <a:xfrm>
                <a:off x="1338" y="1706"/>
                <a:ext cx="448" cy="590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24" name="Text Box 5"/>
              <p:cNvSpPr txBox="1">
                <a:spLocks noChangeArrowheads="1"/>
              </p:cNvSpPr>
              <p:nvPr/>
            </p:nvSpPr>
            <p:spPr bwMode="auto">
              <a:xfrm>
                <a:off x="1164" y="1824"/>
                <a:ext cx="814" cy="2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algn="ctr" eaLnBrk="1" hangingPunct="1"/>
                <a:r>
                  <a:rPr lang="en-GB" altLang="en-US" dirty="0" err="1">
                    <a:latin typeface="Arial" charset="0"/>
                    <a:ea typeface="Arial" charset="0"/>
                    <a:cs typeface="Arial" charset="0"/>
                  </a:rPr>
                  <a:t>txn</a:t>
                </a:r>
                <a:endParaRPr lang="en-US" altLang="en-US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p:grpSp>
      </p:grpSp>
      <p:grpSp>
        <p:nvGrpSpPr>
          <p:cNvPr id="34" name="Group 33"/>
          <p:cNvGrpSpPr/>
          <p:nvPr/>
        </p:nvGrpSpPr>
        <p:grpSpPr>
          <a:xfrm>
            <a:off x="1911470" y="1972054"/>
            <a:ext cx="946093" cy="1267191"/>
            <a:chOff x="2240066" y="4680786"/>
            <a:chExt cx="946093" cy="1267191"/>
          </a:xfrm>
        </p:grpSpPr>
        <p:grpSp>
          <p:nvGrpSpPr>
            <p:cNvPr id="28" name="Group 6"/>
            <p:cNvGrpSpPr>
              <a:grpSpLocks/>
            </p:cNvGrpSpPr>
            <p:nvPr/>
          </p:nvGrpSpPr>
          <p:grpSpPr bwMode="auto">
            <a:xfrm>
              <a:off x="2278826" y="4680786"/>
              <a:ext cx="868572" cy="653464"/>
              <a:chOff x="1164" y="1706"/>
              <a:chExt cx="814" cy="590"/>
            </a:xfrm>
          </p:grpSpPr>
          <p:sp>
            <p:nvSpPr>
              <p:cNvPr id="29" name="Oval 4"/>
              <p:cNvSpPr>
                <a:spLocks noChangeArrowheads="1"/>
              </p:cNvSpPr>
              <p:nvPr/>
            </p:nvSpPr>
            <p:spPr bwMode="auto">
              <a:xfrm>
                <a:off x="1338" y="1706"/>
                <a:ext cx="448" cy="590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30" name="Text Box 5"/>
              <p:cNvSpPr txBox="1">
                <a:spLocks noChangeArrowheads="1"/>
              </p:cNvSpPr>
              <p:nvPr/>
            </p:nvSpPr>
            <p:spPr bwMode="auto">
              <a:xfrm>
                <a:off x="1164" y="1824"/>
                <a:ext cx="814" cy="2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algn="ctr" eaLnBrk="1" hangingPunct="1"/>
                <a:r>
                  <a:rPr lang="en-GB" altLang="en-US" dirty="0" err="1">
                    <a:latin typeface="Arial" charset="0"/>
                    <a:ea typeface="Arial" charset="0"/>
                    <a:cs typeface="Arial" charset="0"/>
                  </a:rPr>
                  <a:t>txn</a:t>
                </a:r>
                <a:endParaRPr lang="en-US" altLang="en-US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p:grpSp>
        <p:sp>
          <p:nvSpPr>
            <p:cNvPr id="31" name="TextBox 30"/>
            <p:cNvSpPr txBox="1"/>
            <p:nvPr/>
          </p:nvSpPr>
          <p:spPr>
            <a:xfrm>
              <a:off x="2240066" y="5547867"/>
              <a:ext cx="94609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TS = 4</a:t>
              </a: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3086091" y="1972054"/>
            <a:ext cx="946093" cy="1267191"/>
            <a:chOff x="3784467" y="4680786"/>
            <a:chExt cx="946093" cy="1267191"/>
          </a:xfrm>
        </p:grpSpPr>
        <p:grpSp>
          <p:nvGrpSpPr>
            <p:cNvPr id="25" name="Group 6"/>
            <p:cNvGrpSpPr>
              <a:grpSpLocks/>
            </p:cNvGrpSpPr>
            <p:nvPr/>
          </p:nvGrpSpPr>
          <p:grpSpPr bwMode="auto">
            <a:xfrm>
              <a:off x="3861988" y="4680786"/>
              <a:ext cx="868572" cy="653464"/>
              <a:chOff x="1164" y="1706"/>
              <a:chExt cx="814" cy="590"/>
            </a:xfrm>
          </p:grpSpPr>
          <p:sp>
            <p:nvSpPr>
              <p:cNvPr id="26" name="Oval 4"/>
              <p:cNvSpPr>
                <a:spLocks noChangeArrowheads="1"/>
              </p:cNvSpPr>
              <p:nvPr/>
            </p:nvSpPr>
            <p:spPr bwMode="auto">
              <a:xfrm>
                <a:off x="1338" y="1706"/>
                <a:ext cx="448" cy="590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27" name="Text Box 5"/>
              <p:cNvSpPr txBox="1">
                <a:spLocks noChangeArrowheads="1"/>
              </p:cNvSpPr>
              <p:nvPr/>
            </p:nvSpPr>
            <p:spPr bwMode="auto">
              <a:xfrm>
                <a:off x="1164" y="1824"/>
                <a:ext cx="814" cy="2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algn="ctr" eaLnBrk="1" hangingPunct="1"/>
                <a:r>
                  <a:rPr lang="en-GB" altLang="en-US" dirty="0" err="1">
                    <a:latin typeface="Arial" charset="0"/>
                    <a:ea typeface="Arial" charset="0"/>
                    <a:cs typeface="Arial" charset="0"/>
                  </a:rPr>
                  <a:t>txn</a:t>
                </a:r>
                <a:endParaRPr lang="en-US" altLang="en-US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p:grpSp>
        <p:sp>
          <p:nvSpPr>
            <p:cNvPr id="32" name="TextBox 31"/>
            <p:cNvSpPr txBox="1"/>
            <p:nvPr/>
          </p:nvSpPr>
          <p:spPr>
            <a:xfrm>
              <a:off x="3784467" y="5547867"/>
              <a:ext cx="94609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TS = 5</a:t>
              </a:r>
            </a:p>
          </p:txBody>
        </p:sp>
      </p:grpSp>
      <p:sp>
        <p:nvSpPr>
          <p:cNvPr id="43" name="TextBox 42"/>
          <p:cNvSpPr txBox="1"/>
          <p:nvPr/>
        </p:nvSpPr>
        <p:spPr>
          <a:xfrm>
            <a:off x="3836892" y="3989204"/>
            <a:ext cx="117211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W(2) = 5</a:t>
            </a:r>
          </a:p>
          <a:p>
            <a:r>
              <a:rPr lang="en-US" dirty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R(2) = 5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1262513" y="3989204"/>
            <a:ext cx="117211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1E4899"/>
                </a:solidFill>
                <a:latin typeface="Arial" charset="0"/>
                <a:ea typeface="Arial" charset="0"/>
                <a:cs typeface="Arial" charset="0"/>
              </a:rPr>
              <a:t>W(1) = 3</a:t>
            </a:r>
          </a:p>
          <a:p>
            <a:r>
              <a:rPr lang="en-US" dirty="0">
                <a:solidFill>
                  <a:srgbClr val="1E4899"/>
                </a:solidFill>
                <a:latin typeface="Arial" charset="0"/>
                <a:ea typeface="Arial" charset="0"/>
                <a:cs typeface="Arial" charset="0"/>
              </a:rPr>
              <a:t>R(1) = 3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4012977" y="1481429"/>
            <a:ext cx="4716548" cy="20415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>
                <a:latin typeface="Arial" charset="0"/>
                <a:ea typeface="Arial" charset="0"/>
                <a:cs typeface="Arial" charset="0"/>
              </a:rPr>
              <a:t>Notation</a:t>
            </a:r>
          </a:p>
          <a:p>
            <a:pPr algn="l"/>
            <a:r>
              <a:rPr lang="en-US" b="0" dirty="0">
                <a:latin typeface="Arial" charset="0"/>
                <a:ea typeface="Arial" charset="0"/>
                <a:cs typeface="Arial" charset="0"/>
              </a:rPr>
              <a:t> </a:t>
            </a:r>
          </a:p>
          <a:p>
            <a:pPr algn="l"/>
            <a:r>
              <a:rPr lang="en-US" b="0" dirty="0">
                <a:latin typeface="Arial" charset="0"/>
                <a:ea typeface="Arial" charset="0"/>
                <a:cs typeface="Arial" charset="0"/>
              </a:rPr>
              <a:t>        W(1) = 3:	Write creates version 1 </a:t>
            </a:r>
          </a:p>
          <a:p>
            <a:pPr algn="l"/>
            <a:r>
              <a:rPr lang="en-US" b="0" dirty="0">
                <a:latin typeface="Arial" charset="0"/>
                <a:ea typeface="Arial" charset="0"/>
                <a:cs typeface="Arial" charset="0"/>
              </a:rPr>
              <a:t>		with </a:t>
            </a:r>
            <a:r>
              <a:rPr lang="en-US" b="0" dirty="0" err="1">
                <a:latin typeface="Arial" charset="0"/>
                <a:ea typeface="Arial" charset="0"/>
                <a:cs typeface="Arial" charset="0"/>
              </a:rPr>
              <a:t>WriteTS</a:t>
            </a:r>
            <a:r>
              <a:rPr lang="en-US" b="0" dirty="0">
                <a:latin typeface="Arial" charset="0"/>
                <a:ea typeface="Arial" charset="0"/>
                <a:cs typeface="Arial" charset="0"/>
              </a:rPr>
              <a:t> = 3</a:t>
            </a:r>
          </a:p>
          <a:p>
            <a:pPr algn="l">
              <a:spcBef>
                <a:spcPts val="800"/>
              </a:spcBef>
            </a:pPr>
            <a:r>
              <a:rPr lang="en-US" b="0" dirty="0">
                <a:latin typeface="Arial" charset="0"/>
                <a:ea typeface="Arial" charset="0"/>
                <a:cs typeface="Arial" charset="0"/>
              </a:rPr>
              <a:t>         R(1) = 3:  	Read of version 1 </a:t>
            </a:r>
          </a:p>
          <a:p>
            <a:pPr algn="l"/>
            <a:r>
              <a:rPr lang="en-US" b="0" dirty="0">
                <a:latin typeface="Arial" charset="0"/>
                <a:ea typeface="Arial" charset="0"/>
                <a:cs typeface="Arial" charset="0"/>
              </a:rPr>
              <a:t>		returns timestamp 3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87934" y="5296418"/>
            <a:ext cx="315304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BEGIN Transaction</a:t>
            </a:r>
          </a:p>
          <a:p>
            <a:pPr lvl="1" algn="l"/>
            <a:r>
              <a:rPr lang="en-US" dirty="0" err="1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tmp</a:t>
            </a:r>
            <a:r>
              <a:rPr lang="en-US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 = READ(O)</a:t>
            </a:r>
          </a:p>
          <a:p>
            <a:pPr lvl="1" algn="l"/>
            <a:r>
              <a:rPr lang="en-US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WRITE (P, </a:t>
            </a:r>
            <a:r>
              <a:rPr lang="en-US" dirty="0" err="1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tmp</a:t>
            </a:r>
            <a:r>
              <a:rPr lang="en-US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 + 1)</a:t>
            </a:r>
          </a:p>
          <a:p>
            <a:pPr algn="l"/>
            <a:r>
              <a:rPr lang="en-US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END Transaction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3640975" y="5117800"/>
            <a:ext cx="520867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Find v such that max </a:t>
            </a:r>
            <a:r>
              <a:rPr lang="en-US" b="0" dirty="0" err="1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WriteTS</a:t>
            </a:r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(v) &lt;= (TS = 4)</a:t>
            </a:r>
          </a:p>
          <a:p>
            <a:pPr marL="800100" lvl="1" indent="-342900" algn="l">
              <a:buFont typeface="Symbol" charset="2"/>
              <a:buChar char="Þ"/>
            </a:pPr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v = 1 has (</a:t>
            </a:r>
            <a:r>
              <a:rPr lang="en-US" b="0" dirty="0" err="1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WriteTS</a:t>
            </a:r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 = 3) &lt;= 4</a:t>
            </a:r>
          </a:p>
          <a:p>
            <a:pPr algn="l"/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Set R(1) = max(4, R(1)) = 5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290566" y="4299206"/>
            <a:ext cx="1116010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R(1) = 5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290566" y="4299206"/>
            <a:ext cx="1116010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R(1) = 5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3640975" y="6252997"/>
            <a:ext cx="39855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Then write on </a:t>
            </a:r>
            <a:r>
              <a:rPr lang="en-US" b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P succeeds as well</a:t>
            </a:r>
            <a:endParaRPr lang="en-US" b="0" dirty="0">
              <a:solidFill>
                <a:srgbClr val="C00000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2793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9" grpId="0" animBg="1"/>
      <p:bldP spid="40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Distributed Transactions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63247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5018157" y="1422204"/>
            <a:ext cx="418368" cy="1922121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z="1200" smtClean="0"/>
              <a:pPr>
                <a:defRPr/>
              </a:pPr>
              <a:t>26</a:t>
            </a:fld>
            <a:endParaRPr lang="en-US" sz="12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Consider partitioned data over servers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1697878" y="1672285"/>
            <a:ext cx="5869839" cy="400110"/>
            <a:chOff x="2532400" y="1639034"/>
            <a:chExt cx="5869839" cy="400110"/>
          </a:xfrm>
        </p:grpSpPr>
        <p:cxnSp>
          <p:nvCxnSpPr>
            <p:cNvPr id="7" name="Straight Arrow Connector 6"/>
            <p:cNvCxnSpPr/>
            <p:nvPr/>
          </p:nvCxnSpPr>
          <p:spPr>
            <a:xfrm>
              <a:off x="2915839" y="1811505"/>
              <a:ext cx="5486400" cy="16625"/>
            </a:xfrm>
            <a:prstGeom prst="straightConnector1">
              <a:avLst/>
            </a:prstGeom>
            <a:ln>
              <a:prstDash val="solid"/>
              <a:headEnd type="none"/>
              <a:tailEnd type="stealth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2532400" y="1639034"/>
              <a:ext cx="38343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>
                  <a:latin typeface="Arial" charset="0"/>
                  <a:ea typeface="Arial" charset="0"/>
                  <a:cs typeface="Arial" charset="0"/>
                </a:rPr>
                <a:t>O</a:t>
              </a: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1697878" y="2324876"/>
            <a:ext cx="5869839" cy="400110"/>
            <a:chOff x="2532400" y="2125579"/>
            <a:chExt cx="5869839" cy="400110"/>
          </a:xfrm>
        </p:grpSpPr>
        <p:cxnSp>
          <p:nvCxnSpPr>
            <p:cNvPr id="41" name="Straight Arrow Connector 40"/>
            <p:cNvCxnSpPr/>
            <p:nvPr/>
          </p:nvCxnSpPr>
          <p:spPr>
            <a:xfrm>
              <a:off x="2915839" y="2314675"/>
              <a:ext cx="5486400" cy="16625"/>
            </a:xfrm>
            <a:prstGeom prst="straightConnector1">
              <a:avLst/>
            </a:prstGeom>
            <a:ln>
              <a:prstDash val="solid"/>
              <a:headEnd type="none"/>
              <a:tailEnd type="stealth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42" name="TextBox 41"/>
            <p:cNvSpPr txBox="1"/>
            <p:nvPr/>
          </p:nvSpPr>
          <p:spPr>
            <a:xfrm>
              <a:off x="2532400" y="2125579"/>
              <a:ext cx="35618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P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697878" y="2977466"/>
            <a:ext cx="5869839" cy="400110"/>
            <a:chOff x="2532400" y="3404989"/>
            <a:chExt cx="5869839" cy="400110"/>
          </a:xfrm>
        </p:grpSpPr>
        <p:cxnSp>
          <p:nvCxnSpPr>
            <p:cNvPr id="44" name="Straight Arrow Connector 43"/>
            <p:cNvCxnSpPr/>
            <p:nvPr/>
          </p:nvCxnSpPr>
          <p:spPr>
            <a:xfrm>
              <a:off x="2915839" y="3610710"/>
              <a:ext cx="5486400" cy="16625"/>
            </a:xfrm>
            <a:prstGeom prst="straightConnector1">
              <a:avLst/>
            </a:prstGeom>
            <a:ln>
              <a:prstDash val="solid"/>
              <a:headEnd type="none"/>
              <a:tailEnd type="stealth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45" name="TextBox 44"/>
            <p:cNvSpPr txBox="1"/>
            <p:nvPr/>
          </p:nvSpPr>
          <p:spPr>
            <a:xfrm>
              <a:off x="2532400" y="3404989"/>
              <a:ext cx="38343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Q</a:t>
              </a:r>
            </a:p>
          </p:txBody>
        </p:sp>
      </p:grpSp>
      <p:sp>
        <p:nvSpPr>
          <p:cNvPr id="51" name="Content Placeholder 1"/>
          <p:cNvSpPr>
            <a:spLocks noGrp="1"/>
          </p:cNvSpPr>
          <p:nvPr>
            <p:ph idx="1"/>
          </p:nvPr>
        </p:nvSpPr>
        <p:spPr>
          <a:xfrm>
            <a:off x="548640" y="3749040"/>
            <a:ext cx="7934498" cy="2427379"/>
          </a:xfrm>
        </p:spPr>
        <p:txBody>
          <a:bodyPr>
            <a:normAutofit/>
          </a:bodyPr>
          <a:lstStyle/>
          <a:p>
            <a:r>
              <a:rPr lang="en-US" sz="2800" dirty="0"/>
              <a:t>Why not just use 2PL?</a:t>
            </a:r>
          </a:p>
          <a:p>
            <a:pPr lvl="1"/>
            <a:r>
              <a:rPr lang="en-US" sz="2400" dirty="0"/>
              <a:t>Grab locks over entire read and write set</a:t>
            </a:r>
          </a:p>
          <a:p>
            <a:pPr lvl="1"/>
            <a:r>
              <a:rPr lang="en-US" sz="2400" dirty="0"/>
              <a:t>Perform writes</a:t>
            </a:r>
          </a:p>
          <a:p>
            <a:pPr lvl="1"/>
            <a:r>
              <a:rPr lang="en-US" sz="2400" dirty="0"/>
              <a:t>Release locks (at commit time)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580243" y="1483564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L </a:t>
            </a:r>
          </a:p>
        </p:txBody>
      </p:sp>
      <p:sp>
        <p:nvSpPr>
          <p:cNvPr id="52" name="Rectangle 51"/>
          <p:cNvSpPr/>
          <p:nvPr/>
        </p:nvSpPr>
        <p:spPr>
          <a:xfrm>
            <a:off x="1898732" y="2102903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L </a:t>
            </a:r>
          </a:p>
        </p:txBody>
      </p:sp>
      <p:sp>
        <p:nvSpPr>
          <p:cNvPr id="53" name="Rectangle 52"/>
          <p:cNvSpPr/>
          <p:nvPr/>
        </p:nvSpPr>
        <p:spPr>
          <a:xfrm>
            <a:off x="2457030" y="2766880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L </a:t>
            </a:r>
          </a:p>
        </p:txBody>
      </p:sp>
      <p:sp>
        <p:nvSpPr>
          <p:cNvPr id="59" name="Rectangle 58"/>
          <p:cNvSpPr/>
          <p:nvPr/>
        </p:nvSpPr>
        <p:spPr>
          <a:xfrm>
            <a:off x="4290597" y="1514822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U </a:t>
            </a:r>
          </a:p>
        </p:txBody>
      </p:sp>
      <p:sp>
        <p:nvSpPr>
          <p:cNvPr id="60" name="Rectangle 59"/>
          <p:cNvSpPr/>
          <p:nvPr/>
        </p:nvSpPr>
        <p:spPr>
          <a:xfrm>
            <a:off x="4290597" y="2134161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U </a:t>
            </a:r>
          </a:p>
        </p:txBody>
      </p:sp>
      <p:sp>
        <p:nvSpPr>
          <p:cNvPr id="61" name="Rectangle 60"/>
          <p:cNvSpPr/>
          <p:nvPr/>
        </p:nvSpPr>
        <p:spPr>
          <a:xfrm>
            <a:off x="4290597" y="2798138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U </a:t>
            </a:r>
          </a:p>
        </p:txBody>
      </p:sp>
      <p:sp>
        <p:nvSpPr>
          <p:cNvPr id="62" name="Rectangle 61"/>
          <p:cNvSpPr/>
          <p:nvPr/>
        </p:nvSpPr>
        <p:spPr>
          <a:xfrm>
            <a:off x="2014897" y="1469365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R </a:t>
            </a:r>
          </a:p>
        </p:txBody>
      </p:sp>
      <p:sp>
        <p:nvSpPr>
          <p:cNvPr id="63" name="Rectangle 62"/>
          <p:cNvSpPr/>
          <p:nvPr/>
        </p:nvSpPr>
        <p:spPr>
          <a:xfrm>
            <a:off x="2836486" y="2105704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	R   W </a:t>
            </a:r>
            <a:endParaRPr lang="en-US" dirty="0"/>
          </a:p>
        </p:txBody>
      </p:sp>
      <p:sp>
        <p:nvSpPr>
          <p:cNvPr id="64" name="Rectangle 63"/>
          <p:cNvSpPr/>
          <p:nvPr/>
        </p:nvSpPr>
        <p:spPr>
          <a:xfrm>
            <a:off x="2839289" y="2756864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   W </a:t>
            </a:r>
          </a:p>
        </p:txBody>
      </p:sp>
    </p:spTree>
    <p:extLst>
      <p:ext uri="{BB962C8B-B14F-4D97-AF65-F5344CB8AC3E}">
        <p14:creationId xmlns:p14="http://schemas.microsoft.com/office/powerpoint/2010/main" val="1732389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5018157" y="1422204"/>
            <a:ext cx="418368" cy="1922121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z="1200" smtClean="0"/>
              <a:pPr>
                <a:defRPr/>
              </a:pPr>
              <a:t>27</a:t>
            </a:fld>
            <a:endParaRPr lang="en-US" sz="12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Consider partitioned data over servers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1697878" y="1672285"/>
            <a:ext cx="5869839" cy="400110"/>
            <a:chOff x="2532400" y="1639034"/>
            <a:chExt cx="5869839" cy="400110"/>
          </a:xfrm>
        </p:grpSpPr>
        <p:cxnSp>
          <p:nvCxnSpPr>
            <p:cNvPr id="7" name="Straight Arrow Connector 6"/>
            <p:cNvCxnSpPr/>
            <p:nvPr/>
          </p:nvCxnSpPr>
          <p:spPr>
            <a:xfrm>
              <a:off x="2915839" y="1811505"/>
              <a:ext cx="5486400" cy="16625"/>
            </a:xfrm>
            <a:prstGeom prst="straightConnector1">
              <a:avLst/>
            </a:prstGeom>
            <a:ln>
              <a:prstDash val="solid"/>
              <a:headEnd type="none"/>
              <a:tailEnd type="stealth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2532400" y="1639034"/>
              <a:ext cx="38343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>
                  <a:latin typeface="Arial" charset="0"/>
                  <a:ea typeface="Arial" charset="0"/>
                  <a:cs typeface="Arial" charset="0"/>
                </a:rPr>
                <a:t>O</a:t>
              </a: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1697878" y="2324876"/>
            <a:ext cx="5869839" cy="400110"/>
            <a:chOff x="2532400" y="2125579"/>
            <a:chExt cx="5869839" cy="400110"/>
          </a:xfrm>
        </p:grpSpPr>
        <p:cxnSp>
          <p:nvCxnSpPr>
            <p:cNvPr id="41" name="Straight Arrow Connector 40"/>
            <p:cNvCxnSpPr/>
            <p:nvPr/>
          </p:nvCxnSpPr>
          <p:spPr>
            <a:xfrm>
              <a:off x="2915839" y="2314675"/>
              <a:ext cx="5486400" cy="16625"/>
            </a:xfrm>
            <a:prstGeom prst="straightConnector1">
              <a:avLst/>
            </a:prstGeom>
            <a:ln>
              <a:prstDash val="solid"/>
              <a:headEnd type="none"/>
              <a:tailEnd type="stealth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42" name="TextBox 41"/>
            <p:cNvSpPr txBox="1"/>
            <p:nvPr/>
          </p:nvSpPr>
          <p:spPr>
            <a:xfrm>
              <a:off x="2532400" y="2125579"/>
              <a:ext cx="35618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P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697878" y="2977466"/>
            <a:ext cx="5869839" cy="400110"/>
            <a:chOff x="2532400" y="3404989"/>
            <a:chExt cx="5869839" cy="400110"/>
          </a:xfrm>
        </p:grpSpPr>
        <p:cxnSp>
          <p:nvCxnSpPr>
            <p:cNvPr id="44" name="Straight Arrow Connector 43"/>
            <p:cNvCxnSpPr/>
            <p:nvPr/>
          </p:nvCxnSpPr>
          <p:spPr>
            <a:xfrm>
              <a:off x="2915839" y="3610710"/>
              <a:ext cx="5486400" cy="16625"/>
            </a:xfrm>
            <a:prstGeom prst="straightConnector1">
              <a:avLst/>
            </a:prstGeom>
            <a:ln>
              <a:prstDash val="solid"/>
              <a:headEnd type="none"/>
              <a:tailEnd type="stealth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45" name="TextBox 44"/>
            <p:cNvSpPr txBox="1"/>
            <p:nvPr/>
          </p:nvSpPr>
          <p:spPr>
            <a:xfrm>
              <a:off x="2532400" y="3404989"/>
              <a:ext cx="38343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Q</a:t>
              </a:r>
            </a:p>
          </p:txBody>
        </p:sp>
      </p:grpSp>
      <p:sp>
        <p:nvSpPr>
          <p:cNvPr id="51" name="Content Placeholder 1"/>
          <p:cNvSpPr>
            <a:spLocks noGrp="1"/>
          </p:cNvSpPr>
          <p:nvPr>
            <p:ph idx="1"/>
          </p:nvPr>
        </p:nvSpPr>
        <p:spPr>
          <a:xfrm>
            <a:off x="548640" y="3699165"/>
            <a:ext cx="7256417" cy="2981924"/>
          </a:xfrm>
        </p:spPr>
        <p:txBody>
          <a:bodyPr>
            <a:normAutofit/>
          </a:bodyPr>
          <a:lstStyle/>
          <a:p>
            <a:r>
              <a:rPr lang="en-US" sz="2800" dirty="0"/>
              <a:t>How do you get </a:t>
            </a:r>
            <a:r>
              <a:rPr lang="en-US" sz="2800" dirty="0" err="1"/>
              <a:t>serializability</a:t>
            </a:r>
            <a:r>
              <a:rPr lang="en-US" sz="2800" dirty="0"/>
              <a:t>?</a:t>
            </a:r>
          </a:p>
          <a:p>
            <a:pPr lvl="1">
              <a:spcBef>
                <a:spcPts val="1600"/>
              </a:spcBef>
            </a:pPr>
            <a:r>
              <a:rPr lang="en-US" sz="2200" dirty="0"/>
              <a:t>On single machine, single COMMIT op in the WAL</a:t>
            </a:r>
          </a:p>
          <a:p>
            <a:pPr lvl="1">
              <a:spcBef>
                <a:spcPts val="1600"/>
              </a:spcBef>
            </a:pPr>
            <a:r>
              <a:rPr lang="en-US" sz="2200" dirty="0"/>
              <a:t>In distributed setting, assign global timestamp to </a:t>
            </a:r>
            <a:r>
              <a:rPr lang="en-US" sz="2200" dirty="0" err="1"/>
              <a:t>txn</a:t>
            </a:r>
            <a:r>
              <a:rPr lang="en-US" sz="2200" dirty="0"/>
              <a:t> (at sometime after lock acquisition and before commit)</a:t>
            </a:r>
            <a:endParaRPr lang="en-US" sz="1800" dirty="0"/>
          </a:p>
          <a:p>
            <a:pPr lvl="2">
              <a:spcBef>
                <a:spcPts val="400"/>
              </a:spcBef>
              <a:spcAft>
                <a:spcPts val="400"/>
              </a:spcAft>
            </a:pPr>
            <a:r>
              <a:rPr lang="en-US" sz="2200" dirty="0"/>
              <a:t>Centralized </a:t>
            </a:r>
            <a:r>
              <a:rPr lang="en-US" sz="2200" dirty="0" err="1"/>
              <a:t>txn</a:t>
            </a:r>
            <a:r>
              <a:rPr lang="en-US" sz="2200" dirty="0"/>
              <a:t> manager </a:t>
            </a:r>
          </a:p>
          <a:p>
            <a:pPr lvl="2">
              <a:spcBef>
                <a:spcPts val="400"/>
              </a:spcBef>
              <a:spcAft>
                <a:spcPts val="400"/>
              </a:spcAft>
            </a:pPr>
            <a:r>
              <a:rPr lang="en-US" sz="2200" dirty="0"/>
              <a:t>Distributed consensus on timestamp (not all ops)</a:t>
            </a:r>
          </a:p>
          <a:p>
            <a:pPr lvl="3"/>
            <a:endParaRPr lang="en-US" dirty="0"/>
          </a:p>
          <a:p>
            <a:pPr lvl="1"/>
            <a:endParaRPr lang="en-US" sz="2200" dirty="0"/>
          </a:p>
        </p:txBody>
      </p:sp>
      <p:sp>
        <p:nvSpPr>
          <p:cNvPr id="11" name="Rectangle 10"/>
          <p:cNvSpPr/>
          <p:nvPr/>
        </p:nvSpPr>
        <p:spPr>
          <a:xfrm>
            <a:off x="1580243" y="1483564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L </a:t>
            </a:r>
          </a:p>
        </p:txBody>
      </p:sp>
      <p:sp>
        <p:nvSpPr>
          <p:cNvPr id="52" name="Rectangle 51"/>
          <p:cNvSpPr/>
          <p:nvPr/>
        </p:nvSpPr>
        <p:spPr>
          <a:xfrm>
            <a:off x="1898732" y="2102903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L </a:t>
            </a:r>
          </a:p>
        </p:txBody>
      </p:sp>
      <p:sp>
        <p:nvSpPr>
          <p:cNvPr id="53" name="Rectangle 52"/>
          <p:cNvSpPr/>
          <p:nvPr/>
        </p:nvSpPr>
        <p:spPr>
          <a:xfrm>
            <a:off x="2457030" y="2766880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L </a:t>
            </a:r>
          </a:p>
        </p:txBody>
      </p:sp>
      <p:sp>
        <p:nvSpPr>
          <p:cNvPr id="59" name="Rectangle 58"/>
          <p:cNvSpPr/>
          <p:nvPr/>
        </p:nvSpPr>
        <p:spPr>
          <a:xfrm>
            <a:off x="4290597" y="1514822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U </a:t>
            </a:r>
          </a:p>
        </p:txBody>
      </p:sp>
      <p:sp>
        <p:nvSpPr>
          <p:cNvPr id="60" name="Rectangle 59"/>
          <p:cNvSpPr/>
          <p:nvPr/>
        </p:nvSpPr>
        <p:spPr>
          <a:xfrm>
            <a:off x="4290597" y="2134161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U </a:t>
            </a:r>
          </a:p>
        </p:txBody>
      </p:sp>
      <p:sp>
        <p:nvSpPr>
          <p:cNvPr id="61" name="Rectangle 60"/>
          <p:cNvSpPr/>
          <p:nvPr/>
        </p:nvSpPr>
        <p:spPr>
          <a:xfrm>
            <a:off x="4290597" y="2798138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U </a:t>
            </a:r>
          </a:p>
        </p:txBody>
      </p:sp>
      <p:sp>
        <p:nvSpPr>
          <p:cNvPr id="62" name="Rectangle 61"/>
          <p:cNvSpPr/>
          <p:nvPr/>
        </p:nvSpPr>
        <p:spPr>
          <a:xfrm>
            <a:off x="2014897" y="1469365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R </a:t>
            </a:r>
          </a:p>
        </p:txBody>
      </p:sp>
      <p:sp>
        <p:nvSpPr>
          <p:cNvPr id="63" name="Rectangle 62"/>
          <p:cNvSpPr/>
          <p:nvPr/>
        </p:nvSpPr>
        <p:spPr>
          <a:xfrm>
            <a:off x="2836486" y="2105704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	R   W </a:t>
            </a:r>
            <a:endParaRPr lang="en-US" dirty="0"/>
          </a:p>
        </p:txBody>
      </p:sp>
      <p:sp>
        <p:nvSpPr>
          <p:cNvPr id="64" name="Rectangle 63"/>
          <p:cNvSpPr/>
          <p:nvPr/>
        </p:nvSpPr>
        <p:spPr>
          <a:xfrm>
            <a:off x="2839289" y="2756864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   W </a:t>
            </a:r>
          </a:p>
        </p:txBody>
      </p:sp>
    </p:spTree>
    <p:extLst>
      <p:ext uri="{BB962C8B-B14F-4D97-AF65-F5344CB8AC3E}">
        <p14:creationId xmlns:p14="http://schemas.microsoft.com/office/powerpoint/2010/main" val="740959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uiExpand="1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5018157" y="1422204"/>
            <a:ext cx="418368" cy="1922121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z="1200" smtClean="0"/>
              <a:pPr>
                <a:defRPr/>
              </a:pPr>
              <a:t>28</a:t>
            </a:fld>
            <a:endParaRPr lang="en-US" sz="12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Strawman:  Consensus per </a:t>
            </a:r>
            <a:r>
              <a:rPr lang="en-US" sz="3600" dirty="0" err="1"/>
              <a:t>txn</a:t>
            </a:r>
            <a:r>
              <a:rPr lang="en-US" sz="3600" dirty="0"/>
              <a:t> group?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1697878" y="1672285"/>
            <a:ext cx="5869839" cy="400110"/>
            <a:chOff x="2532400" y="1639034"/>
            <a:chExt cx="5869839" cy="400110"/>
          </a:xfrm>
        </p:grpSpPr>
        <p:cxnSp>
          <p:nvCxnSpPr>
            <p:cNvPr id="7" name="Straight Arrow Connector 6"/>
            <p:cNvCxnSpPr/>
            <p:nvPr/>
          </p:nvCxnSpPr>
          <p:spPr>
            <a:xfrm>
              <a:off x="2915839" y="1811505"/>
              <a:ext cx="5486400" cy="16625"/>
            </a:xfrm>
            <a:prstGeom prst="straightConnector1">
              <a:avLst/>
            </a:prstGeom>
            <a:ln>
              <a:prstDash val="solid"/>
              <a:headEnd type="none"/>
              <a:tailEnd type="stealth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2532400" y="1639034"/>
              <a:ext cx="38343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>
                  <a:latin typeface="Arial" charset="0"/>
                  <a:ea typeface="Arial" charset="0"/>
                  <a:cs typeface="Arial" charset="0"/>
                </a:rPr>
                <a:t>O</a:t>
              </a: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1697878" y="2324876"/>
            <a:ext cx="5869839" cy="400110"/>
            <a:chOff x="2532400" y="2125579"/>
            <a:chExt cx="5869839" cy="400110"/>
          </a:xfrm>
        </p:grpSpPr>
        <p:cxnSp>
          <p:nvCxnSpPr>
            <p:cNvPr id="41" name="Straight Arrow Connector 40"/>
            <p:cNvCxnSpPr/>
            <p:nvPr/>
          </p:nvCxnSpPr>
          <p:spPr>
            <a:xfrm>
              <a:off x="2915839" y="2314675"/>
              <a:ext cx="5486400" cy="16625"/>
            </a:xfrm>
            <a:prstGeom prst="straightConnector1">
              <a:avLst/>
            </a:prstGeom>
            <a:ln>
              <a:prstDash val="solid"/>
              <a:headEnd type="none"/>
              <a:tailEnd type="stealth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42" name="TextBox 41"/>
            <p:cNvSpPr txBox="1"/>
            <p:nvPr/>
          </p:nvSpPr>
          <p:spPr>
            <a:xfrm>
              <a:off x="2532400" y="2125579"/>
              <a:ext cx="35618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P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697878" y="2977466"/>
            <a:ext cx="5869839" cy="400110"/>
            <a:chOff x="2532400" y="3404989"/>
            <a:chExt cx="5869839" cy="400110"/>
          </a:xfrm>
        </p:grpSpPr>
        <p:cxnSp>
          <p:nvCxnSpPr>
            <p:cNvPr id="44" name="Straight Arrow Connector 43"/>
            <p:cNvCxnSpPr/>
            <p:nvPr/>
          </p:nvCxnSpPr>
          <p:spPr>
            <a:xfrm>
              <a:off x="2915839" y="3610710"/>
              <a:ext cx="5486400" cy="16625"/>
            </a:xfrm>
            <a:prstGeom prst="straightConnector1">
              <a:avLst/>
            </a:prstGeom>
            <a:ln>
              <a:prstDash val="solid"/>
              <a:headEnd type="none"/>
              <a:tailEnd type="stealth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45" name="TextBox 44"/>
            <p:cNvSpPr txBox="1"/>
            <p:nvPr/>
          </p:nvSpPr>
          <p:spPr>
            <a:xfrm>
              <a:off x="2532400" y="3404989"/>
              <a:ext cx="38343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Q</a:t>
              </a:r>
            </a:p>
          </p:txBody>
        </p:sp>
      </p:grpSp>
      <p:sp>
        <p:nvSpPr>
          <p:cNvPr id="11" name="Rectangle 10"/>
          <p:cNvSpPr/>
          <p:nvPr/>
        </p:nvSpPr>
        <p:spPr>
          <a:xfrm>
            <a:off x="1580243" y="1483564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L </a:t>
            </a:r>
          </a:p>
        </p:txBody>
      </p:sp>
      <p:sp>
        <p:nvSpPr>
          <p:cNvPr id="52" name="Rectangle 51"/>
          <p:cNvSpPr/>
          <p:nvPr/>
        </p:nvSpPr>
        <p:spPr>
          <a:xfrm>
            <a:off x="1898732" y="2102903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L </a:t>
            </a:r>
          </a:p>
        </p:txBody>
      </p:sp>
      <p:sp>
        <p:nvSpPr>
          <p:cNvPr id="53" name="Rectangle 52"/>
          <p:cNvSpPr/>
          <p:nvPr/>
        </p:nvSpPr>
        <p:spPr>
          <a:xfrm>
            <a:off x="2457030" y="2766880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L </a:t>
            </a:r>
          </a:p>
        </p:txBody>
      </p:sp>
      <p:sp>
        <p:nvSpPr>
          <p:cNvPr id="59" name="Rectangle 58"/>
          <p:cNvSpPr/>
          <p:nvPr/>
        </p:nvSpPr>
        <p:spPr>
          <a:xfrm>
            <a:off x="4290597" y="1514822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U </a:t>
            </a:r>
          </a:p>
        </p:txBody>
      </p:sp>
      <p:sp>
        <p:nvSpPr>
          <p:cNvPr id="60" name="Rectangle 59"/>
          <p:cNvSpPr/>
          <p:nvPr/>
        </p:nvSpPr>
        <p:spPr>
          <a:xfrm>
            <a:off x="4290597" y="2134161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U </a:t>
            </a:r>
          </a:p>
        </p:txBody>
      </p:sp>
      <p:sp>
        <p:nvSpPr>
          <p:cNvPr id="61" name="Rectangle 60"/>
          <p:cNvSpPr/>
          <p:nvPr/>
        </p:nvSpPr>
        <p:spPr>
          <a:xfrm>
            <a:off x="4290597" y="2798138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U </a:t>
            </a:r>
          </a:p>
        </p:txBody>
      </p:sp>
      <p:sp>
        <p:nvSpPr>
          <p:cNvPr id="62" name="Rectangle 61"/>
          <p:cNvSpPr/>
          <p:nvPr/>
        </p:nvSpPr>
        <p:spPr>
          <a:xfrm>
            <a:off x="2014897" y="1469365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R </a:t>
            </a:r>
          </a:p>
        </p:txBody>
      </p:sp>
      <p:sp>
        <p:nvSpPr>
          <p:cNvPr id="63" name="Rectangle 62"/>
          <p:cNvSpPr/>
          <p:nvPr/>
        </p:nvSpPr>
        <p:spPr>
          <a:xfrm>
            <a:off x="2836486" y="2105704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	R   W </a:t>
            </a:r>
            <a:endParaRPr lang="en-US" dirty="0"/>
          </a:p>
        </p:txBody>
      </p:sp>
      <p:sp>
        <p:nvSpPr>
          <p:cNvPr id="64" name="Rectangle 63"/>
          <p:cNvSpPr/>
          <p:nvPr/>
        </p:nvSpPr>
        <p:spPr>
          <a:xfrm>
            <a:off x="2839289" y="2756864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   W 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1690664" y="3728130"/>
            <a:ext cx="5877053" cy="400110"/>
            <a:chOff x="2525186" y="2125579"/>
            <a:chExt cx="5877053" cy="400110"/>
          </a:xfrm>
        </p:grpSpPr>
        <p:cxnSp>
          <p:nvCxnSpPr>
            <p:cNvPr id="26" name="Straight Arrow Connector 25"/>
            <p:cNvCxnSpPr/>
            <p:nvPr/>
          </p:nvCxnSpPr>
          <p:spPr>
            <a:xfrm>
              <a:off x="2915839" y="2314675"/>
              <a:ext cx="5486400" cy="16625"/>
            </a:xfrm>
            <a:prstGeom prst="straightConnector1">
              <a:avLst/>
            </a:prstGeom>
            <a:ln>
              <a:prstDash val="solid"/>
              <a:headEnd type="none"/>
              <a:tailEnd type="stealth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2525186" y="2125579"/>
              <a:ext cx="37061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R</a:t>
              </a: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1711503" y="4380720"/>
            <a:ext cx="5856214" cy="400110"/>
            <a:chOff x="2546025" y="3404989"/>
            <a:chExt cx="5856214" cy="400110"/>
          </a:xfrm>
        </p:grpSpPr>
        <p:cxnSp>
          <p:nvCxnSpPr>
            <p:cNvPr id="29" name="Straight Arrow Connector 28"/>
            <p:cNvCxnSpPr/>
            <p:nvPr/>
          </p:nvCxnSpPr>
          <p:spPr>
            <a:xfrm>
              <a:off x="2915839" y="3610710"/>
              <a:ext cx="5486400" cy="16625"/>
            </a:xfrm>
            <a:prstGeom prst="straightConnector1">
              <a:avLst/>
            </a:prstGeom>
            <a:ln>
              <a:prstDash val="solid"/>
              <a:headEnd type="none"/>
              <a:tailEnd type="stealth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0" name="TextBox 29"/>
            <p:cNvSpPr txBox="1"/>
            <p:nvPr/>
          </p:nvSpPr>
          <p:spPr>
            <a:xfrm>
              <a:off x="2546025" y="3404989"/>
              <a:ext cx="35618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S</a:t>
              </a:r>
            </a:p>
          </p:txBody>
        </p:sp>
      </p:grpSp>
      <p:sp>
        <p:nvSpPr>
          <p:cNvPr id="34" name="Rectangle 33"/>
          <p:cNvSpPr/>
          <p:nvPr/>
        </p:nvSpPr>
        <p:spPr>
          <a:xfrm>
            <a:off x="4314086" y="2956165"/>
            <a:ext cx="418368" cy="1922121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5746261" y="2296576"/>
            <a:ext cx="418368" cy="1922121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6" name="Content Placeholder 1"/>
          <p:cNvSpPr>
            <a:spLocks noGrp="1"/>
          </p:cNvSpPr>
          <p:nvPr>
            <p:ph idx="1"/>
          </p:nvPr>
        </p:nvSpPr>
        <p:spPr>
          <a:xfrm>
            <a:off x="548640" y="5222458"/>
            <a:ext cx="8366760" cy="1439707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/>
              <a:t>Single </a:t>
            </a:r>
            <a:r>
              <a:rPr lang="en-US" sz="2800" dirty="0" err="1"/>
              <a:t>Lamport</a:t>
            </a:r>
            <a:r>
              <a:rPr lang="en-US" sz="2800" dirty="0"/>
              <a:t> clock, consensus per group?</a:t>
            </a:r>
          </a:p>
          <a:p>
            <a:pPr lvl="1"/>
            <a:r>
              <a:rPr lang="en-US" sz="2600" dirty="0" err="1">
                <a:solidFill>
                  <a:srgbClr val="1E4899"/>
                </a:solidFill>
              </a:rPr>
              <a:t>Linearizability</a:t>
            </a:r>
            <a:r>
              <a:rPr lang="en-US" sz="2600" dirty="0">
                <a:solidFill>
                  <a:srgbClr val="1E4899"/>
                </a:solidFill>
              </a:rPr>
              <a:t> composes!</a:t>
            </a:r>
          </a:p>
          <a:p>
            <a:pPr lvl="1"/>
            <a:r>
              <a:rPr lang="en-US" sz="2600" dirty="0">
                <a:solidFill>
                  <a:srgbClr val="C00000"/>
                </a:solidFill>
              </a:rPr>
              <a:t>But doesn’t solve concurrent, non-overlapping </a:t>
            </a:r>
            <a:r>
              <a:rPr lang="en-US" sz="2600" dirty="0" err="1">
                <a:solidFill>
                  <a:srgbClr val="C00000"/>
                </a:solidFill>
              </a:rPr>
              <a:t>txn</a:t>
            </a:r>
            <a:r>
              <a:rPr lang="en-US" sz="2600" dirty="0">
                <a:solidFill>
                  <a:srgbClr val="C00000"/>
                </a:solidFill>
              </a:rPr>
              <a:t> problem</a:t>
            </a:r>
          </a:p>
        </p:txBody>
      </p:sp>
      <p:sp>
        <p:nvSpPr>
          <p:cNvPr id="37" name="Rectangle 36"/>
          <p:cNvSpPr/>
          <p:nvPr/>
        </p:nvSpPr>
        <p:spPr>
          <a:xfrm>
            <a:off x="6473278" y="1587723"/>
            <a:ext cx="418368" cy="1179157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6473278" y="3584861"/>
            <a:ext cx="418368" cy="1179157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57034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1" animBg="1"/>
      <p:bldP spid="38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196" y="1449421"/>
            <a:ext cx="8226245" cy="5316504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Goal:   Low overhead for non-conflicting </a:t>
            </a:r>
            <a:r>
              <a:rPr lang="en-US" dirty="0" err="1"/>
              <a:t>txns</a:t>
            </a:r>
            <a:endParaRPr lang="en-US" dirty="0"/>
          </a:p>
          <a:p>
            <a:r>
              <a:rPr lang="en-US" dirty="0"/>
              <a:t>Assume success!</a:t>
            </a:r>
          </a:p>
          <a:p>
            <a:pPr lvl="1"/>
            <a:r>
              <a:rPr lang="en-US" dirty="0"/>
              <a:t>Process transaction as if would succeed</a:t>
            </a:r>
          </a:p>
          <a:p>
            <a:pPr lvl="1"/>
            <a:r>
              <a:rPr lang="en-US" dirty="0"/>
              <a:t>Check for </a:t>
            </a:r>
            <a:r>
              <a:rPr lang="en-US" dirty="0" err="1"/>
              <a:t>serializability</a:t>
            </a:r>
            <a:r>
              <a:rPr lang="en-US" dirty="0"/>
              <a:t> only at commit time</a:t>
            </a:r>
          </a:p>
          <a:p>
            <a:pPr lvl="1"/>
            <a:r>
              <a:rPr lang="en-US" dirty="0"/>
              <a:t>If fails, abort transaction</a:t>
            </a:r>
          </a:p>
          <a:p>
            <a:r>
              <a:rPr lang="en-US" b="1" dirty="0">
                <a:solidFill>
                  <a:srgbClr val="FF6501"/>
                </a:solidFill>
              </a:rPr>
              <a:t>Optimistic Concurrency Control (OCC) </a:t>
            </a:r>
          </a:p>
          <a:p>
            <a:pPr lvl="1"/>
            <a:r>
              <a:rPr lang="en-US" dirty="0"/>
              <a:t>Higher performance when few conflicts vs. locking</a:t>
            </a:r>
          </a:p>
          <a:p>
            <a:pPr lvl="1"/>
            <a:r>
              <a:rPr lang="en-US" dirty="0"/>
              <a:t>Lower performance when many conflicts vs. locking</a:t>
            </a:r>
          </a:p>
          <a:p>
            <a:pPr lvl="1"/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 optimistic!</a:t>
            </a:r>
          </a:p>
        </p:txBody>
      </p:sp>
    </p:spTree>
    <p:extLst>
      <p:ext uri="{BB962C8B-B14F-4D97-AF65-F5344CB8AC3E}">
        <p14:creationId xmlns:p14="http://schemas.microsoft.com/office/powerpoint/2010/main" val="2234512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196" y="1449420"/>
            <a:ext cx="8793804" cy="5408579"/>
          </a:xfrm>
        </p:spPr>
        <p:txBody>
          <a:bodyPr>
            <a:normAutofit fontScale="92500" lnSpcReduction="10000"/>
          </a:bodyPr>
          <a:lstStyle/>
          <a:p>
            <a:r>
              <a:rPr lang="en-US" sz="2800" b="1" dirty="0"/>
              <a:t>Begin:  </a:t>
            </a:r>
            <a:r>
              <a:rPr lang="en-US" sz="2400" dirty="0"/>
              <a:t>Record timestamp marking the transaction’s beginning</a:t>
            </a:r>
          </a:p>
          <a:p>
            <a:r>
              <a:rPr lang="en-US" sz="2800" b="1" dirty="0"/>
              <a:t>Modify </a:t>
            </a:r>
            <a:r>
              <a:rPr lang="en-US" sz="2800" dirty="0"/>
              <a:t>phase: 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400" dirty="0" err="1"/>
              <a:t>Txn</a:t>
            </a:r>
            <a:r>
              <a:rPr lang="en-US" sz="2400" dirty="0"/>
              <a:t> can read values of committed data items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Updates only to local copies (versions) of items (in </a:t>
            </a:r>
            <a:r>
              <a:rPr lang="en-US" sz="2400" dirty="0" err="1"/>
              <a:t>db</a:t>
            </a:r>
            <a:r>
              <a:rPr lang="en-US" sz="2400" dirty="0"/>
              <a:t> cache)</a:t>
            </a:r>
          </a:p>
          <a:p>
            <a:r>
              <a:rPr lang="en-US" sz="2800" b="1" dirty="0"/>
              <a:t>Validate</a:t>
            </a:r>
            <a:r>
              <a:rPr lang="en-US" sz="2800" dirty="0"/>
              <a:t> phase</a:t>
            </a:r>
          </a:p>
          <a:p>
            <a:r>
              <a:rPr lang="en-US" sz="2800" b="1" dirty="0"/>
              <a:t>Commit </a:t>
            </a:r>
            <a:r>
              <a:rPr lang="en-US" sz="2800" dirty="0"/>
              <a:t>phase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If validates, transaction’s updates applied to DB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Otherwise, transaction restarted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Care must be taken to avoid “TOCTTOU” issues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OCC:  Three-phase approach</a:t>
            </a:r>
          </a:p>
        </p:txBody>
      </p:sp>
    </p:spTree>
    <p:extLst>
      <p:ext uri="{BB962C8B-B14F-4D97-AF65-F5344CB8AC3E}">
        <p14:creationId xmlns:p14="http://schemas.microsoft.com/office/powerpoint/2010/main" val="185583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OCC:  Why validation is necessary</a:t>
            </a:r>
          </a:p>
        </p:txBody>
      </p:sp>
      <p:grpSp>
        <p:nvGrpSpPr>
          <p:cNvPr id="5" name="Group 6"/>
          <p:cNvGrpSpPr>
            <a:grpSpLocks/>
          </p:cNvGrpSpPr>
          <p:nvPr/>
        </p:nvGrpSpPr>
        <p:grpSpPr bwMode="auto">
          <a:xfrm>
            <a:off x="1592649" y="2613680"/>
            <a:ext cx="1112924" cy="768350"/>
            <a:chOff x="1338" y="1706"/>
            <a:chExt cx="1043" cy="590"/>
          </a:xfrm>
        </p:grpSpPr>
        <p:sp>
          <p:nvSpPr>
            <p:cNvPr id="6" name="Oval 4"/>
            <p:cNvSpPr>
              <a:spLocks noChangeArrowheads="1"/>
            </p:cNvSpPr>
            <p:nvPr/>
          </p:nvSpPr>
          <p:spPr bwMode="auto">
            <a:xfrm>
              <a:off x="1338" y="1706"/>
              <a:ext cx="1043" cy="590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>
              <a:lvl1pPr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1470" y="1753"/>
              <a:ext cx="814" cy="4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algn="ctr" eaLnBrk="1" hangingPunct="1"/>
              <a:r>
                <a:rPr lang="en-GB" altLang="en-US" dirty="0" err="1">
                  <a:latin typeface="Arial" charset="0"/>
                  <a:ea typeface="Arial" charset="0"/>
                  <a:cs typeface="Arial" charset="0"/>
                </a:rPr>
                <a:t>txn</a:t>
              </a:r>
              <a:r>
                <a:rPr lang="en-GB" altLang="en-US" dirty="0">
                  <a:latin typeface="Arial" charset="0"/>
                  <a:ea typeface="Arial" charset="0"/>
                  <a:cs typeface="Arial" charset="0"/>
                </a:rPr>
                <a:t> </a:t>
              </a:r>
              <a:r>
                <a:rPr lang="en-GB" altLang="en-US" dirty="0" err="1">
                  <a:latin typeface="Arial" charset="0"/>
                  <a:ea typeface="Arial" charset="0"/>
                  <a:cs typeface="Arial" charset="0"/>
                </a:rPr>
                <a:t>coord</a:t>
              </a:r>
              <a:endParaRPr lang="en-US" altLang="en-US" dirty="0">
                <a:latin typeface="Arial" charset="0"/>
                <a:ea typeface="Arial" charset="0"/>
                <a:cs typeface="Arial" charset="0"/>
              </a:endParaRPr>
            </a:p>
          </p:txBody>
        </p:sp>
      </p:grpSp>
      <p:grpSp>
        <p:nvGrpSpPr>
          <p:cNvPr id="8" name="Group 14"/>
          <p:cNvGrpSpPr>
            <a:grpSpLocks/>
          </p:cNvGrpSpPr>
          <p:nvPr/>
        </p:nvGrpSpPr>
        <p:grpSpPr bwMode="auto">
          <a:xfrm>
            <a:off x="4254500" y="2692125"/>
            <a:ext cx="670637" cy="611461"/>
            <a:chOff x="3243" y="2478"/>
            <a:chExt cx="317" cy="317"/>
          </a:xfrm>
        </p:grpSpPr>
        <p:sp>
          <p:nvSpPr>
            <p:cNvPr id="9" name="Oval 7"/>
            <p:cNvSpPr>
              <a:spLocks noChangeArrowheads="1"/>
            </p:cNvSpPr>
            <p:nvPr/>
          </p:nvSpPr>
          <p:spPr bwMode="auto">
            <a:xfrm>
              <a:off x="3243" y="2478"/>
              <a:ext cx="317" cy="317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>
              <a:lvl1pPr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/>
              <a:endParaRPr lang="en-GB" altLang="en-US" sz="200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10" name="Text Box 8"/>
            <p:cNvSpPr txBox="1">
              <a:spLocks noChangeArrowheads="1"/>
            </p:cNvSpPr>
            <p:nvPr/>
          </p:nvSpPr>
          <p:spPr bwMode="auto">
            <a:xfrm>
              <a:off x="3321" y="2529"/>
              <a:ext cx="181" cy="2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/>
              <a:r>
                <a:rPr lang="en-GB" altLang="en-US" sz="2000" dirty="0">
                  <a:latin typeface="Arial" charset="0"/>
                  <a:ea typeface="Arial" charset="0"/>
                  <a:cs typeface="Arial" charset="0"/>
                </a:rPr>
                <a:t>O</a:t>
              </a:r>
              <a:endParaRPr lang="en-US" altLang="en-US" sz="2000" dirty="0">
                <a:latin typeface="Arial" charset="0"/>
                <a:ea typeface="Arial" charset="0"/>
                <a:cs typeface="Arial" charset="0"/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4254500" y="4401976"/>
            <a:ext cx="670637" cy="611461"/>
            <a:chOff x="4585892" y="4149725"/>
            <a:chExt cx="503237" cy="503238"/>
          </a:xfrm>
        </p:grpSpPr>
        <p:sp>
          <p:nvSpPr>
            <p:cNvPr id="12" name="Oval 9"/>
            <p:cNvSpPr>
              <a:spLocks noChangeArrowheads="1"/>
            </p:cNvSpPr>
            <p:nvPr/>
          </p:nvSpPr>
          <p:spPr bwMode="auto">
            <a:xfrm>
              <a:off x="4585892" y="4149725"/>
              <a:ext cx="503237" cy="503238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>
              <a:lvl1pPr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/>
              <a:endParaRPr lang="en-GB" altLang="en-US" sz="200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13" name="Text Box 10"/>
            <p:cNvSpPr txBox="1">
              <a:spLocks noChangeArrowheads="1"/>
            </p:cNvSpPr>
            <p:nvPr/>
          </p:nvSpPr>
          <p:spPr bwMode="auto">
            <a:xfrm flipH="1">
              <a:off x="4691427" y="4229484"/>
              <a:ext cx="300037" cy="3292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/>
              <a:r>
                <a:rPr lang="en-GB" altLang="en-US" sz="2000" dirty="0">
                  <a:latin typeface="Arial" charset="0"/>
                  <a:ea typeface="Arial" charset="0"/>
                  <a:cs typeface="Arial" charset="0"/>
                </a:rPr>
                <a:t>Q</a:t>
              </a:r>
              <a:endParaRPr lang="en-US" altLang="en-US" sz="2000" dirty="0">
                <a:latin typeface="Arial" charset="0"/>
                <a:ea typeface="Arial" charset="0"/>
                <a:cs typeface="Arial" charset="0"/>
              </a:endParaRPr>
            </a:p>
          </p:txBody>
        </p:sp>
      </p:grpSp>
      <p:grpSp>
        <p:nvGrpSpPr>
          <p:cNvPr id="14" name="Group 15"/>
          <p:cNvGrpSpPr>
            <a:grpSpLocks/>
          </p:cNvGrpSpPr>
          <p:nvPr/>
        </p:nvGrpSpPr>
        <p:grpSpPr bwMode="auto">
          <a:xfrm>
            <a:off x="4254500" y="3570181"/>
            <a:ext cx="670637" cy="611461"/>
            <a:chOff x="4196" y="1934"/>
            <a:chExt cx="317" cy="317"/>
          </a:xfrm>
        </p:grpSpPr>
        <p:sp>
          <p:nvSpPr>
            <p:cNvPr id="15" name="Oval 14"/>
            <p:cNvSpPr>
              <a:spLocks noChangeArrowheads="1"/>
            </p:cNvSpPr>
            <p:nvPr/>
          </p:nvSpPr>
          <p:spPr bwMode="auto">
            <a:xfrm>
              <a:off x="4196" y="1934"/>
              <a:ext cx="317" cy="317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>
              <a:lvl1pPr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/>
              <a:endParaRPr lang="en-GB" altLang="en-US" sz="200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16" name="Text Box 12"/>
            <p:cNvSpPr txBox="1">
              <a:spLocks noChangeArrowheads="1"/>
            </p:cNvSpPr>
            <p:nvPr/>
          </p:nvSpPr>
          <p:spPr bwMode="auto">
            <a:xfrm>
              <a:off x="4277" y="1985"/>
              <a:ext cx="168" cy="2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/>
              <a:r>
                <a:rPr lang="en-GB" altLang="en-US" sz="2000" dirty="0">
                  <a:latin typeface="Arial" charset="0"/>
                  <a:ea typeface="Arial" charset="0"/>
                  <a:cs typeface="Arial" charset="0"/>
                </a:rPr>
                <a:t>P</a:t>
              </a:r>
              <a:endParaRPr lang="en-US" altLang="en-US" sz="2000" dirty="0">
                <a:latin typeface="Arial" charset="0"/>
                <a:ea typeface="Arial" charset="0"/>
                <a:cs typeface="Arial" charset="0"/>
              </a:endParaRPr>
            </a:p>
          </p:txBody>
        </p:sp>
      </p:grpSp>
      <p:sp>
        <p:nvSpPr>
          <p:cNvPr id="17" name="Text Box 13"/>
          <p:cNvSpPr txBox="1">
            <a:spLocks noChangeArrowheads="1"/>
          </p:cNvSpPr>
          <p:nvPr/>
        </p:nvSpPr>
        <p:spPr bwMode="auto">
          <a:xfrm>
            <a:off x="18635" y="4059848"/>
            <a:ext cx="3662051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GB" altLang="en-US" sz="2200" b="0" dirty="0">
                <a:latin typeface="Arial" charset="0"/>
                <a:ea typeface="Arial" charset="0"/>
                <a:cs typeface="Arial" charset="0"/>
              </a:rPr>
              <a:t>When </a:t>
            </a:r>
            <a:r>
              <a:rPr lang="en-GB" altLang="en-US" sz="2200" b="0" dirty="0">
                <a:solidFill>
                  <a:srgbClr val="3333FF"/>
                </a:solidFill>
                <a:latin typeface="Arial" charset="0"/>
                <a:ea typeface="Arial" charset="0"/>
                <a:cs typeface="Arial" charset="0"/>
              </a:rPr>
              <a:t>commits </a:t>
            </a:r>
            <a:r>
              <a:rPr lang="en-GB" altLang="en-US" sz="2200" b="0" dirty="0" err="1">
                <a:latin typeface="Arial" charset="0"/>
                <a:ea typeface="Arial" charset="0"/>
                <a:cs typeface="Arial" charset="0"/>
              </a:rPr>
              <a:t>txn</a:t>
            </a:r>
            <a:r>
              <a:rPr lang="en-GB" altLang="en-US" sz="2200" b="0" dirty="0">
                <a:latin typeface="Arial" charset="0"/>
                <a:ea typeface="Arial" charset="0"/>
                <a:cs typeface="Arial" charset="0"/>
              </a:rPr>
              <a:t> updates,</a:t>
            </a:r>
          </a:p>
          <a:p>
            <a:pPr eaLnBrk="1" hangingPunct="1"/>
            <a:r>
              <a:rPr lang="en-GB" altLang="en-US" sz="2200" b="0" dirty="0">
                <a:latin typeface="Arial" charset="0"/>
                <a:ea typeface="Arial" charset="0"/>
                <a:cs typeface="Arial" charset="0"/>
              </a:rPr>
              <a:t>create new versions at some timestamp t</a:t>
            </a:r>
          </a:p>
        </p:txBody>
      </p:sp>
      <p:sp>
        <p:nvSpPr>
          <p:cNvPr id="22" name="Text Box 21"/>
          <p:cNvSpPr txBox="1">
            <a:spLocks noChangeArrowheads="1"/>
          </p:cNvSpPr>
          <p:nvPr/>
        </p:nvSpPr>
        <p:spPr bwMode="auto">
          <a:xfrm>
            <a:off x="5367424" y="1848156"/>
            <a:ext cx="3693933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marL="342900" indent="-342900" algn="l" eaLnBrk="1" hangingPunct="1">
              <a:buFont typeface="Arial" charset="0"/>
              <a:buChar char="•"/>
            </a:pPr>
            <a:r>
              <a:rPr lang="en-GB" altLang="en-US" sz="2200" b="0" dirty="0">
                <a:latin typeface="Arial" charset="0"/>
                <a:ea typeface="Arial" charset="0"/>
                <a:cs typeface="Arial" charset="0"/>
              </a:rPr>
              <a:t>New </a:t>
            </a:r>
            <a:r>
              <a:rPr lang="en-GB" altLang="en-US" sz="2200" b="0" dirty="0" err="1">
                <a:latin typeface="Arial" charset="0"/>
                <a:ea typeface="Arial" charset="0"/>
                <a:cs typeface="Arial" charset="0"/>
              </a:rPr>
              <a:t>txn</a:t>
            </a:r>
            <a:r>
              <a:rPr lang="en-GB" altLang="en-US" sz="2200" b="0" dirty="0">
                <a:latin typeface="Arial" charset="0"/>
                <a:ea typeface="Arial" charset="0"/>
                <a:cs typeface="Arial" charset="0"/>
              </a:rPr>
              <a:t> creates shadow copies of P and Q</a:t>
            </a:r>
          </a:p>
          <a:p>
            <a:pPr marL="342900" indent="-342900" algn="l" eaLnBrk="1" hangingPunct="1">
              <a:buFont typeface="Arial" charset="0"/>
              <a:buChar char="•"/>
            </a:pPr>
            <a:r>
              <a:rPr lang="en-GB" altLang="en-US" sz="2200" b="0" dirty="0">
                <a:latin typeface="Arial" charset="0"/>
                <a:ea typeface="Arial" charset="0"/>
                <a:cs typeface="Arial" charset="0"/>
              </a:rPr>
              <a:t>P and Q’s copies at inconsistent state</a:t>
            </a:r>
            <a:endParaRPr lang="en-US" altLang="en-US" sz="2200" b="0" dirty="0"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32" name="Group 6"/>
          <p:cNvGrpSpPr>
            <a:grpSpLocks/>
          </p:cNvGrpSpPr>
          <p:nvPr/>
        </p:nvGrpSpPr>
        <p:grpSpPr bwMode="auto">
          <a:xfrm>
            <a:off x="6552543" y="3491736"/>
            <a:ext cx="1112924" cy="768350"/>
            <a:chOff x="1338" y="1706"/>
            <a:chExt cx="1043" cy="590"/>
          </a:xfrm>
        </p:grpSpPr>
        <p:sp>
          <p:nvSpPr>
            <p:cNvPr id="33" name="Oval 4"/>
            <p:cNvSpPr>
              <a:spLocks noChangeArrowheads="1"/>
            </p:cNvSpPr>
            <p:nvPr/>
          </p:nvSpPr>
          <p:spPr bwMode="auto">
            <a:xfrm>
              <a:off x="1338" y="1706"/>
              <a:ext cx="1043" cy="590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anchor="ctr"/>
            <a:lstStyle>
              <a:lvl1pPr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34" name="Text Box 5"/>
            <p:cNvSpPr txBox="1">
              <a:spLocks noChangeArrowheads="1"/>
            </p:cNvSpPr>
            <p:nvPr/>
          </p:nvSpPr>
          <p:spPr bwMode="auto">
            <a:xfrm>
              <a:off x="1470" y="1753"/>
              <a:ext cx="814" cy="4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algn="ctr" eaLnBrk="1" hangingPunct="1"/>
              <a:r>
                <a:rPr lang="en-GB" altLang="en-US" dirty="0" err="1">
                  <a:latin typeface="Arial" charset="0"/>
                  <a:ea typeface="Arial" charset="0"/>
                  <a:cs typeface="Arial" charset="0"/>
                </a:rPr>
                <a:t>txn</a:t>
              </a:r>
              <a:r>
                <a:rPr lang="en-GB" altLang="en-US" dirty="0">
                  <a:latin typeface="Arial" charset="0"/>
                  <a:ea typeface="Arial" charset="0"/>
                  <a:cs typeface="Arial" charset="0"/>
                </a:rPr>
                <a:t> </a:t>
              </a:r>
              <a:r>
                <a:rPr lang="en-GB" altLang="en-US" dirty="0" err="1">
                  <a:latin typeface="Arial" charset="0"/>
                  <a:ea typeface="Arial" charset="0"/>
                  <a:cs typeface="Arial" charset="0"/>
                </a:rPr>
                <a:t>coord</a:t>
              </a:r>
              <a:endParaRPr lang="en-US" altLang="en-US" dirty="0">
                <a:latin typeface="Arial" charset="0"/>
                <a:ea typeface="Arial" charset="0"/>
                <a:cs typeface="Arial" charset="0"/>
              </a:endParaRPr>
            </a:p>
          </p:txBody>
        </p:sp>
      </p:grpSp>
      <p:cxnSp>
        <p:nvCxnSpPr>
          <p:cNvPr id="36" name="Straight Arrow Connector 35"/>
          <p:cNvCxnSpPr>
            <a:stCxn id="6" idx="6"/>
            <a:endCxn id="9" idx="2"/>
          </p:cNvCxnSpPr>
          <p:nvPr/>
        </p:nvCxnSpPr>
        <p:spPr>
          <a:xfrm>
            <a:off x="2705573" y="2997855"/>
            <a:ext cx="1548927" cy="1"/>
          </a:xfrm>
          <a:prstGeom prst="straightConnector1">
            <a:avLst/>
          </a:prstGeom>
          <a:ln w="50800">
            <a:prstDash val="solid"/>
            <a:headEnd type="stealth" w="med" len="med"/>
            <a:tailEnd type="stealth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6" idx="6"/>
            <a:endCxn id="15" idx="2"/>
          </p:cNvCxnSpPr>
          <p:nvPr/>
        </p:nvCxnSpPr>
        <p:spPr>
          <a:xfrm>
            <a:off x="2705573" y="2997855"/>
            <a:ext cx="1548927" cy="878057"/>
          </a:xfrm>
          <a:prstGeom prst="straightConnector1">
            <a:avLst/>
          </a:prstGeom>
          <a:ln w="50800">
            <a:prstDash val="solid"/>
            <a:headEnd type="stealth" w="med" len="med"/>
            <a:tailEnd type="stealth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6" idx="6"/>
            <a:endCxn id="12" idx="2"/>
          </p:cNvCxnSpPr>
          <p:nvPr/>
        </p:nvCxnSpPr>
        <p:spPr>
          <a:xfrm>
            <a:off x="2705573" y="2997855"/>
            <a:ext cx="1548927" cy="1709852"/>
          </a:xfrm>
          <a:prstGeom prst="straightConnector1">
            <a:avLst/>
          </a:prstGeom>
          <a:ln w="50800">
            <a:prstDash val="solid"/>
            <a:headEnd type="stealth" w="med" len="med"/>
            <a:tailEnd type="stealth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33" idx="2"/>
            <a:endCxn id="15" idx="6"/>
          </p:cNvCxnSpPr>
          <p:nvPr/>
        </p:nvCxnSpPr>
        <p:spPr>
          <a:xfrm flipH="1">
            <a:off x="4925137" y="3875911"/>
            <a:ext cx="1627406" cy="1"/>
          </a:xfrm>
          <a:prstGeom prst="straightConnector1">
            <a:avLst/>
          </a:prstGeom>
          <a:ln w="50800">
            <a:prstDash val="solid"/>
            <a:headEnd type="stealth" w="med" len="med"/>
            <a:tailEnd type="stealth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33" idx="2"/>
            <a:endCxn id="12" idx="6"/>
          </p:cNvCxnSpPr>
          <p:nvPr/>
        </p:nvCxnSpPr>
        <p:spPr>
          <a:xfrm flipH="1">
            <a:off x="4925137" y="3875911"/>
            <a:ext cx="1627406" cy="831796"/>
          </a:xfrm>
          <a:prstGeom prst="straightConnector1">
            <a:avLst/>
          </a:prstGeom>
          <a:ln w="50800">
            <a:prstDash val="solid"/>
            <a:headEnd type="stealth" w="med" len="med"/>
            <a:tailEnd type="stealth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4467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0551" y="1453243"/>
            <a:ext cx="7589435" cy="3967844"/>
          </a:xfrm>
        </p:spPr>
        <p:txBody>
          <a:bodyPr>
            <a:noAutofit/>
          </a:bodyPr>
          <a:lstStyle/>
          <a:p>
            <a:pPr eaLnBrk="1" hangingPunct="1"/>
            <a:r>
              <a:rPr lang="en-GB" altLang="en-US" sz="2800" dirty="0"/>
              <a:t>Transaction is about to commit.                 System must ensure:</a:t>
            </a:r>
          </a:p>
          <a:p>
            <a:pPr lvl="1" eaLnBrk="1" hangingPunct="1">
              <a:spcBef>
                <a:spcPts val="1600"/>
              </a:spcBef>
            </a:pPr>
            <a:r>
              <a:rPr lang="en-GB" altLang="en-US" sz="2600" dirty="0">
                <a:solidFill>
                  <a:srgbClr val="1E4899"/>
                </a:solidFill>
              </a:rPr>
              <a:t>Initial consistency: </a:t>
            </a:r>
            <a:r>
              <a:rPr lang="en-GB" altLang="en-US" sz="2600" dirty="0"/>
              <a:t>Versions of accessed objects at start consistent</a:t>
            </a:r>
          </a:p>
          <a:p>
            <a:pPr lvl="1" eaLnBrk="1" hangingPunct="1">
              <a:spcBef>
                <a:spcPts val="1600"/>
              </a:spcBef>
            </a:pPr>
            <a:r>
              <a:rPr lang="en-GB" altLang="en-US" sz="2600" dirty="0">
                <a:solidFill>
                  <a:srgbClr val="1E4899"/>
                </a:solidFill>
              </a:rPr>
              <a:t>No conflicting concurrency:  </a:t>
            </a:r>
            <a:r>
              <a:rPr lang="en-GB" altLang="en-US" sz="2600" dirty="0"/>
              <a:t>No other </a:t>
            </a:r>
            <a:r>
              <a:rPr lang="en-GB" altLang="en-US" sz="2600" dirty="0" err="1"/>
              <a:t>txn</a:t>
            </a:r>
            <a:r>
              <a:rPr lang="en-GB" altLang="en-US" sz="2600" dirty="0"/>
              <a:t> has committed an operation at object that conflicts with one of this </a:t>
            </a:r>
            <a:r>
              <a:rPr lang="en-GB" altLang="en-US" sz="2600" dirty="0" err="1"/>
              <a:t>txn’s</a:t>
            </a:r>
            <a:r>
              <a:rPr lang="en-GB" altLang="en-US" sz="2600" dirty="0"/>
              <a:t> invocations</a:t>
            </a:r>
            <a:endParaRPr lang="en-US" sz="2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OCC:  Validate Phase</a:t>
            </a:r>
          </a:p>
        </p:txBody>
      </p:sp>
    </p:spTree>
    <p:extLst>
      <p:ext uri="{BB962C8B-B14F-4D97-AF65-F5344CB8AC3E}">
        <p14:creationId xmlns:p14="http://schemas.microsoft.com/office/powerpoint/2010/main" val="14854197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0552" y="1420587"/>
            <a:ext cx="8209920" cy="5437414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ts val="2400"/>
              </a:spcBef>
            </a:pPr>
            <a:r>
              <a:rPr lang="en-US" sz="2600" dirty="0"/>
              <a:t>Validation needed by transaction T to commit: </a:t>
            </a:r>
          </a:p>
          <a:p>
            <a:pPr>
              <a:lnSpc>
                <a:spcPct val="90000"/>
              </a:lnSpc>
              <a:spcBef>
                <a:spcPts val="2400"/>
              </a:spcBef>
            </a:pPr>
            <a:r>
              <a:rPr lang="en-US" sz="2600" dirty="0"/>
              <a:t>For all other </a:t>
            </a:r>
            <a:r>
              <a:rPr lang="en-US" sz="2600" dirty="0" err="1"/>
              <a:t>txns</a:t>
            </a:r>
            <a:r>
              <a:rPr lang="en-US" sz="2600" dirty="0"/>
              <a:t> O either </a:t>
            </a:r>
            <a:r>
              <a:rPr lang="en-US" sz="2600" b="1" dirty="0"/>
              <a:t>committed</a:t>
            </a:r>
            <a:r>
              <a:rPr lang="en-US" sz="2600" dirty="0"/>
              <a:t> or </a:t>
            </a:r>
            <a:r>
              <a:rPr lang="en-US" sz="2600" b="1" dirty="0"/>
              <a:t>in validation </a:t>
            </a:r>
            <a:r>
              <a:rPr lang="en-US" sz="2600" dirty="0"/>
              <a:t>phase, one of following holds: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sz="2600" dirty="0"/>
              <a:t>O completes commit before T starts modify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sz="2600" dirty="0"/>
              <a:t>T starts commit after O completes commit,         and </a:t>
            </a:r>
            <a:r>
              <a:rPr lang="en-US" sz="2600" dirty="0" err="1"/>
              <a:t>ReadSet</a:t>
            </a:r>
            <a:r>
              <a:rPr lang="en-US" sz="2600" dirty="0"/>
              <a:t> T and </a:t>
            </a:r>
            <a:r>
              <a:rPr lang="en-US" sz="2600" dirty="0" err="1"/>
              <a:t>WriteSet</a:t>
            </a:r>
            <a:r>
              <a:rPr lang="en-US" sz="2600" dirty="0"/>
              <a:t> O are disjoint 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sz="2600" dirty="0"/>
              <a:t>Both </a:t>
            </a:r>
            <a:r>
              <a:rPr lang="en-US" sz="2600" dirty="0" err="1"/>
              <a:t>ReadSet</a:t>
            </a:r>
            <a:r>
              <a:rPr lang="en-US" sz="2600" dirty="0"/>
              <a:t> T and </a:t>
            </a:r>
            <a:r>
              <a:rPr lang="en-US" sz="2600" dirty="0" err="1"/>
              <a:t>WriteSet</a:t>
            </a:r>
            <a:r>
              <a:rPr lang="en-US" sz="2600" dirty="0"/>
              <a:t> T are disjoint from </a:t>
            </a:r>
            <a:r>
              <a:rPr lang="en-US" sz="2600" dirty="0" err="1"/>
              <a:t>WriteSet</a:t>
            </a:r>
            <a:r>
              <a:rPr lang="en-US" sz="2600" dirty="0"/>
              <a:t> O, and O completes modify phase. </a:t>
            </a:r>
          </a:p>
          <a:p>
            <a:pPr>
              <a:spcBef>
                <a:spcPts val="2400"/>
              </a:spcBef>
            </a:pPr>
            <a:r>
              <a:rPr lang="en-US" sz="2600" dirty="0"/>
              <a:t>When validating T, first check (A), then (B), then (C).                              If all fail, validation fails and T aborted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OCC:  Validate Phase</a:t>
            </a:r>
          </a:p>
        </p:txBody>
      </p:sp>
    </p:spTree>
    <p:extLst>
      <p:ext uri="{BB962C8B-B14F-4D97-AF65-F5344CB8AC3E}">
        <p14:creationId xmlns:p14="http://schemas.microsoft.com/office/powerpoint/2010/main" val="1672388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196" y="1449421"/>
            <a:ext cx="8287618" cy="5008124"/>
          </a:xfrm>
        </p:spPr>
        <p:txBody>
          <a:bodyPr>
            <a:normAutofit lnSpcReduction="10000"/>
          </a:bodyPr>
          <a:lstStyle/>
          <a:p>
            <a:r>
              <a:rPr lang="en-US" dirty="0"/>
              <a:t>Provides semantics as if only one transaction was running on DB at time, in serial order</a:t>
            </a:r>
          </a:p>
          <a:p>
            <a:pPr marL="0" indent="0">
              <a:spcBef>
                <a:spcPts val="1600"/>
              </a:spcBef>
              <a:buNone/>
            </a:pPr>
            <a:r>
              <a:rPr lang="en-US" dirty="0"/>
              <a:t>      + Real-time guarantees</a:t>
            </a:r>
          </a:p>
          <a:p>
            <a:endParaRPr lang="en-US" dirty="0"/>
          </a:p>
          <a:p>
            <a:r>
              <a:rPr lang="en-US" dirty="0"/>
              <a:t>2PL:  Pessimistically get all the locks first</a:t>
            </a:r>
          </a:p>
          <a:p>
            <a:r>
              <a:rPr lang="en-US" dirty="0"/>
              <a:t>OCC:  Optimistically create copies, but then recheck all read + written items before commit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2PL &amp; OCC = strict serialization</a:t>
            </a:r>
          </a:p>
        </p:txBody>
      </p:sp>
    </p:spTree>
    <p:extLst>
      <p:ext uri="{BB962C8B-B14F-4D97-AF65-F5344CB8AC3E}">
        <p14:creationId xmlns:p14="http://schemas.microsoft.com/office/powerpoint/2010/main" val="7135336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Provides semantics as if only one transaction was running on DB at time, in serial order</a:t>
            </a:r>
          </a:p>
          <a:p>
            <a:pPr marL="0" indent="0">
              <a:spcBef>
                <a:spcPts val="1600"/>
              </a:spcBef>
              <a:buNone/>
            </a:pPr>
            <a:r>
              <a:rPr lang="en-US" dirty="0"/>
              <a:t>   + Real-time guarantees</a:t>
            </a:r>
          </a:p>
          <a:p>
            <a:endParaRPr lang="en-US" dirty="0"/>
          </a:p>
          <a:p>
            <a:r>
              <a:rPr lang="en-US" dirty="0"/>
              <a:t>2PL:  Pessimistically get all the locks first</a:t>
            </a:r>
          </a:p>
          <a:p>
            <a:r>
              <a:rPr lang="en-US" dirty="0"/>
              <a:t>OCC:  Optimistically create copies, but then recheck all read + written items before commit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2PL &amp; OCC = strict serialization</a:t>
            </a:r>
          </a:p>
        </p:txBody>
      </p:sp>
    </p:spTree>
    <p:extLst>
      <p:ext uri="{BB962C8B-B14F-4D97-AF65-F5344CB8AC3E}">
        <p14:creationId xmlns:p14="http://schemas.microsoft.com/office/powerpoint/2010/main" val="134472900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40000"/>
            <a:lumOff val="60000"/>
          </a:schemeClr>
        </a:solidFill>
        <a:ln w="28575">
          <a:solidFill>
            <a:schemeClr val="tx1"/>
          </a:solidFill>
          <a:prstDash val="sysDash"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b="0" dirty="0">
            <a:solidFill>
              <a:schemeClr val="tx1"/>
            </a:solidFill>
            <a:latin typeface="+mn-lt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prstDash val="solid"/>
          <a:headEnd type="arrow"/>
          <a:tailEnd type="none"/>
        </a:ln>
        <a:effectLst/>
      </a:spPr>
      <a:bodyPr/>
      <a:lstStyle/>
      <a:style>
        <a:lnRef idx="3">
          <a:schemeClr val="dk1"/>
        </a:lnRef>
        <a:fillRef idx="0">
          <a:schemeClr val="dk1"/>
        </a:fillRef>
        <a:effectRef idx="2">
          <a:schemeClr val="dk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mtClean="0">
            <a:latin typeface="Arial" charset="0"/>
            <a:ea typeface="Arial" charset="0"/>
            <a:cs typeface="Arial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44406</TotalTime>
  <Words>2074</Words>
  <Application>Microsoft Macintosh PowerPoint</Application>
  <PresentationFormat>On-screen Show (4:3)</PresentationFormat>
  <Paragraphs>411</Paragraphs>
  <Slides>28</Slides>
  <Notes>11</Notes>
  <HiddenSlides>8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5" baseType="lpstr">
      <vt:lpstr>ＭＳ Ｐゴシック</vt:lpstr>
      <vt:lpstr>Arial</vt:lpstr>
      <vt:lpstr>Calibri</vt:lpstr>
      <vt:lpstr>Courier New</vt:lpstr>
      <vt:lpstr>Symbol</vt:lpstr>
      <vt:lpstr>Times New Roman</vt:lpstr>
      <vt:lpstr>1_Office Theme</vt:lpstr>
      <vt:lpstr>Concurrency control  (OCC and MVCC)</vt:lpstr>
      <vt:lpstr>Q:  What if access patterns rarely, if ever, conflict?</vt:lpstr>
      <vt:lpstr>Be optimistic!</vt:lpstr>
      <vt:lpstr>OCC:  Three-phase approach</vt:lpstr>
      <vt:lpstr>OCC:  Why validation is necessary</vt:lpstr>
      <vt:lpstr>OCC:  Validate Phase</vt:lpstr>
      <vt:lpstr>OCC:  Validate Phase</vt:lpstr>
      <vt:lpstr>2PL &amp; OCC = strict serialization</vt:lpstr>
      <vt:lpstr>2PL &amp; OCC = strict serialization</vt:lpstr>
      <vt:lpstr>Multi-version            concurrency control</vt:lpstr>
      <vt:lpstr>Multi-version concurrency control</vt:lpstr>
      <vt:lpstr>Multi-version concurrency control</vt:lpstr>
      <vt:lpstr>MVCC Intuition</vt:lpstr>
      <vt:lpstr>Serializability vs. Snapshot isolation</vt:lpstr>
      <vt:lpstr>Timestamps in MVCC</vt:lpstr>
      <vt:lpstr>Executing transaction T in MVCC</vt:lpstr>
      <vt:lpstr>Digging deeper</vt:lpstr>
      <vt:lpstr>Digging deeper</vt:lpstr>
      <vt:lpstr>Digging deeper</vt:lpstr>
      <vt:lpstr>Digging deeper</vt:lpstr>
      <vt:lpstr>Digging deeper</vt:lpstr>
      <vt:lpstr>Digging deeper</vt:lpstr>
      <vt:lpstr>Digging deeper</vt:lpstr>
      <vt:lpstr>Digging deeper</vt:lpstr>
      <vt:lpstr>Distributed Transactions</vt:lpstr>
      <vt:lpstr>Consider partitioned data over servers</vt:lpstr>
      <vt:lpstr>Consider partitioned data over servers</vt:lpstr>
      <vt:lpstr>Strawman:  Consensus per txn group?</vt:lpstr>
    </vt:vector>
  </TitlesOfParts>
  <Company>Princeton University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</dc:title>
  <dc:creator>Kai Li</dc:creator>
  <cp:lastModifiedBy>Freedman</cp:lastModifiedBy>
  <cp:revision>1727</cp:revision>
  <cp:lastPrinted>2018-02-21T03:36:42Z</cp:lastPrinted>
  <dcterms:created xsi:type="dcterms:W3CDTF">2013-10-08T01:49:25Z</dcterms:created>
  <dcterms:modified xsi:type="dcterms:W3CDTF">2019-02-18T03:25:43Z</dcterms:modified>
</cp:coreProperties>
</file>