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3" r:id="rId1"/>
  </p:sldMasterIdLst>
  <p:notesMasterIdLst>
    <p:notesMasterId r:id="rId29"/>
  </p:notesMasterIdLst>
  <p:handoutMasterIdLst>
    <p:handoutMasterId r:id="rId30"/>
  </p:handoutMasterIdLst>
  <p:sldIdLst>
    <p:sldId id="257" r:id="rId2"/>
    <p:sldId id="567" r:id="rId3"/>
    <p:sldId id="540" r:id="rId4"/>
    <p:sldId id="573" r:id="rId5"/>
    <p:sldId id="568" r:id="rId6"/>
    <p:sldId id="569" r:id="rId7"/>
    <p:sldId id="570" r:id="rId8"/>
    <p:sldId id="571" r:id="rId9"/>
    <p:sldId id="572" r:id="rId10"/>
    <p:sldId id="545" r:id="rId11"/>
    <p:sldId id="546" r:id="rId12"/>
    <p:sldId id="547" r:id="rId13"/>
    <p:sldId id="548" r:id="rId14"/>
    <p:sldId id="550" r:id="rId15"/>
    <p:sldId id="551" r:id="rId16"/>
    <p:sldId id="558" r:id="rId17"/>
    <p:sldId id="559" r:id="rId18"/>
    <p:sldId id="560" r:id="rId19"/>
    <p:sldId id="561" r:id="rId20"/>
    <p:sldId id="562" r:id="rId21"/>
    <p:sldId id="563" r:id="rId22"/>
    <p:sldId id="566" r:id="rId23"/>
    <p:sldId id="469" r:id="rId24"/>
    <p:sldId id="512" r:id="rId25"/>
    <p:sldId id="513" r:id="rId26"/>
    <p:sldId id="516" r:id="rId27"/>
    <p:sldId id="517" r:id="rId28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501"/>
    <a:srgbClr val="1E4899"/>
    <a:srgbClr val="008F00"/>
    <a:srgbClr val="92D050"/>
    <a:srgbClr val="FF9300"/>
    <a:srgbClr val="C0504D"/>
    <a:srgbClr val="D5FED5"/>
    <a:srgbClr val="0000FF"/>
    <a:srgbClr val="CC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722" autoAdjust="0"/>
    <p:restoredTop sz="85492" autoAdjust="0"/>
  </p:normalViewPr>
  <p:slideViewPr>
    <p:cSldViewPr snapToGrid="0">
      <p:cViewPr varScale="1">
        <p:scale>
          <a:sx n="88" d="100"/>
          <a:sy n="88" d="100"/>
        </p:scale>
        <p:origin x="192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48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63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 now this is the "I" in the</a:t>
            </a:r>
            <a:r>
              <a:rPr lang="en-US" baseline="0" dirty="0"/>
              <a:t> ACID transactions properties: maintaining isolation between transactions.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343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 let's think back to our TRANSFER</a:t>
            </a:r>
            <a:r>
              <a:rPr lang="en-US" baseline="0" dirty="0"/>
              <a:t> transaction, and now let's think about how it may interact with another transaction SUM that reads both bank accounts.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257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Initially accounts both have $100: expect sum to print $200.  Any serial execution of the two transactions will print $200.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&gt;&gt;&gt; BUT there are some operation interleavings that will result in the sum transaction seeing an inconsistent</a:t>
            </a:r>
            <a:r>
              <a:rPr lang="en-US" baseline="0" dirty="0"/>
              <a:t> state of the database in which $10 is debited from account A but not yet credited into account B.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7055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So to define</a:t>
            </a:r>
            <a:r>
              <a:rPr lang="en-US" b="1" baseline="0" dirty="0"/>
              <a:t> equivalent schedules, let’s first start with the individual operations.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6495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So b/c we're thinking about conflicts between ops</a:t>
            </a:r>
            <a:r>
              <a:rPr lang="en-US" b="1" baseline="0" dirty="0"/>
              <a:t>,  </a:t>
            </a:r>
            <a:r>
              <a:rPr lang="en-US" b="1" dirty="0"/>
              <a:t>this way of </a:t>
            </a:r>
            <a:r>
              <a:rPr lang="en-US" b="1" baseline="0" dirty="0"/>
              <a:t>thinking about isolation between transactions is called </a:t>
            </a:r>
            <a:r>
              <a:rPr lang="en-US" b="1" i="1" baseline="0" dirty="0"/>
              <a:t>conflict</a:t>
            </a:r>
            <a:r>
              <a:rPr lang="en-US" b="1" baseline="0" dirty="0"/>
              <a:t> </a:t>
            </a:r>
            <a:r>
              <a:rPr lang="en-US" b="1" i="1" baseline="0" dirty="0"/>
              <a:t>serializability</a:t>
            </a:r>
            <a:r>
              <a:rPr lang="en-US" b="1" baseline="0" dirty="0"/>
              <a:t>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248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3566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 to improve performance, we let transactions</a:t>
            </a:r>
            <a:r>
              <a:rPr lang="en-US" baseline="0" dirty="0"/>
              <a:t> run concurrently, but add another module to our system called lock manager that maintains locks on individual data items.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1548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 let's now try to use locking to guarantee a serializable</a:t>
            </a:r>
            <a:r>
              <a:rPr lang="en-US" baseline="0" dirty="0"/>
              <a:t> schedule.  </a:t>
            </a:r>
            <a:r>
              <a:rPr lang="en-US" dirty="0"/>
              <a:t>A</a:t>
            </a:r>
            <a:r>
              <a:rPr lang="en-US" baseline="0" dirty="0"/>
              <a:t> simple way of doing this is for each transaction to grab locks independently for each data item.</a:t>
            </a:r>
            <a:endParaRPr lang="en-US" dirty="0"/>
          </a:p>
          <a:p>
            <a:endParaRPr lang="en-US" dirty="0"/>
          </a:p>
          <a:p>
            <a:r>
              <a:rPr lang="en-US" dirty="0"/>
              <a:t>&gt;&gt;</a:t>
            </a:r>
            <a:r>
              <a:rPr lang="en-US" baseline="0" dirty="0"/>
              <a:t>&gt; SEGUE: Look at where TRANSFER releases its lock on A </a:t>
            </a:r>
            <a:r>
              <a:rPr lang="en-US" i="1" u="sng" baseline="0" dirty="0"/>
              <a:t>before</a:t>
            </a:r>
            <a:r>
              <a:rPr lang="en-US" baseline="0" dirty="0"/>
              <a:t> writing B.  This allowed SUM read B’s value TOO SOON.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4809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</a:t>
            </a:r>
            <a:r>
              <a:rPr lang="en-US" baseline="0" dirty="0"/>
              <a:t> that motivates the 2PL algorithm.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6230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On the other hand,</a:t>
            </a:r>
            <a:r>
              <a:rPr lang="en-US" b="1" baseline="0" dirty="0"/>
              <a:t> 2PL allows transactions to execute concurrently, improving performance.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102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u="none" dirty="0">
                <a:solidFill>
                  <a:schemeClr val="tx1"/>
                </a:solidFill>
              </a:rPr>
              <a:t>The key technique we have for doing that is</a:t>
            </a:r>
            <a:r>
              <a:rPr lang="en-US" sz="1200" b="1" i="0" u="none" baseline="0" dirty="0">
                <a:solidFill>
                  <a:schemeClr val="tx1"/>
                </a:solidFill>
              </a:rPr>
              <a:t> called a transaction.  </a:t>
            </a:r>
            <a:r>
              <a:rPr lang="en-US" sz="1200" b="1" i="0" u="none" dirty="0">
                <a:solidFill>
                  <a:schemeClr val="tx1"/>
                </a:solidFill>
              </a:rPr>
              <a:t>A </a:t>
            </a:r>
            <a:r>
              <a:rPr lang="en-US" sz="1200" b="1" i="1" u="sng" dirty="0">
                <a:solidFill>
                  <a:schemeClr val="tx1"/>
                </a:solidFill>
              </a:rPr>
              <a:t>transaction</a:t>
            </a:r>
            <a:r>
              <a:rPr lang="en-US" sz="1200" b="1" dirty="0">
                <a:solidFill>
                  <a:schemeClr val="tx1"/>
                </a:solidFill>
              </a:rPr>
              <a:t> is a concept from databases, but useful to have in your distributed systems “toolbox.”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7775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Strict serializability: The equivalent serial order cannot re-order commit-to-begin_tx ordering.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777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</a:t>
            </a:r>
            <a:r>
              <a:rPr lang="en-US" baseline="0" dirty="0"/>
              <a:t> that motivates the 2PL algorithm.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6759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b="0" dirty="0"/>
              <a:t>When do you release locks before commit?  Carefully – like when you are traversing</a:t>
            </a:r>
            <a:r>
              <a:rPr lang="en-US" sz="2400" b="0" baseline="0" dirty="0"/>
              <a:t> a data structure but not actually using the data</a:t>
            </a:r>
            <a:endParaRPr lang="en-US" sz="2200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69591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b="0" dirty="0"/>
              <a:t>When do you release locks before commit?  Carefully – like when you are traversing</a:t>
            </a:r>
            <a:r>
              <a:rPr lang="en-US" sz="2400" b="0" baseline="0" dirty="0"/>
              <a:t> a data </a:t>
            </a:r>
            <a:r>
              <a:rPr lang="en-US" sz="2400" b="0" baseline="0"/>
              <a:t>structure but not actually using the data</a:t>
            </a:r>
            <a:endParaRPr lang="en-US" sz="2200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644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b="0" dirty="0"/>
              <a:t>When do you release locks before commit?  Carefully – like when you are traversing</a:t>
            </a:r>
            <a:r>
              <a:rPr lang="en-US" sz="2400" b="0" baseline="0" dirty="0"/>
              <a:t> a data </a:t>
            </a:r>
            <a:r>
              <a:rPr lang="en-US" sz="2400" b="0" baseline="0"/>
              <a:t>structure but not actually using the data</a:t>
            </a:r>
            <a:endParaRPr lang="en-US" sz="2200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438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The set</a:t>
            </a:r>
            <a:r>
              <a:rPr lang="en-US" b="1" baseline="0" dirty="0"/>
              <a:t> of defining properties of transactions goes by the mnemonic ACID.</a:t>
            </a:r>
            <a:endParaRPr lang="en-US" b="1" dirty="0"/>
          </a:p>
          <a:p>
            <a:endParaRPr lang="en-US" dirty="0"/>
          </a:p>
          <a:p>
            <a:r>
              <a:rPr lang="en-US" i="1" u="sng" dirty="0"/>
              <a:t>Consistency</a:t>
            </a:r>
            <a:r>
              <a:rPr lang="en-US" i="1" u="none" dirty="0"/>
              <a:t>:</a:t>
            </a:r>
            <a:r>
              <a:rPr lang="en-US" u="none" baseline="0" dirty="0"/>
              <a:t> </a:t>
            </a:r>
            <a:r>
              <a:rPr lang="en-US" i="1" baseline="0" dirty="0"/>
              <a:t>e.g.,</a:t>
            </a:r>
            <a:r>
              <a:rPr lang="en-US" baseline="0" dirty="0"/>
              <a:t> we may stipulate the constraint that a bank account balance cannot be negative.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098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 now this is the "I" in the</a:t>
            </a:r>
            <a:r>
              <a:rPr lang="en-US" baseline="0" dirty="0"/>
              <a:t> ACID transactions properties: maintaining isolation between transactions.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077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So</a:t>
            </a:r>
            <a:r>
              <a:rPr lang="en-US" b="1" baseline="0" dirty="0"/>
              <a:t> let’s give ourselves a sample transaction, one that transfers $10 from account A to account B.  It checks A’s balance and then either aborts (</a:t>
            </a:r>
            <a:r>
              <a:rPr lang="en-US" b="1" i="1" baseline="0" dirty="0" err="1"/>
              <a:t>abort_tx</a:t>
            </a:r>
            <a:r>
              <a:rPr lang="en-US" b="1" baseline="0" dirty="0"/>
              <a:t>) or issues two </a:t>
            </a:r>
            <a:r>
              <a:rPr lang="en-US" b="1" i="1" baseline="0" dirty="0"/>
              <a:t>WRITE</a:t>
            </a:r>
            <a:r>
              <a:rPr lang="en-US" b="1" baseline="0" dirty="0"/>
              <a:t> operations to update the balances, then COMMITS (</a:t>
            </a:r>
            <a:r>
              <a:rPr lang="en-US" b="1" i="1" baseline="0" dirty="0" err="1"/>
              <a:t>commit_tx</a:t>
            </a:r>
            <a:r>
              <a:rPr lang="en-US" b="1" i="0" baseline="0" dirty="0"/>
              <a:t>).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3865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But here’s the problem, and we’ve seen it before.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0696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And the way we typically implement undo &amp; redo is using a</a:t>
            </a:r>
            <a:r>
              <a:rPr lang="en-US" b="1" baseline="0" dirty="0"/>
              <a:t> LOG.</a:t>
            </a:r>
          </a:p>
          <a:p>
            <a:endParaRPr lang="en-US" dirty="0"/>
          </a:p>
          <a:p>
            <a:r>
              <a:rPr lang="en-US" dirty="0"/>
              <a:t>LSN uniquely identifies each log record.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562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main algorithm for managing the log under a no-force/steal buffer</a:t>
            </a:r>
            <a:r>
              <a:rPr lang="en-US" baseline="0" dirty="0"/>
              <a:t> management strategy is called WAL.</a:t>
            </a:r>
          </a:p>
          <a:p>
            <a:endParaRPr lang="en-US" baseline="0" dirty="0"/>
          </a:p>
          <a:p>
            <a:pPr marL="228600" indent="-228600">
              <a:buAutoNum type="arabicPeriod"/>
            </a:pPr>
            <a:r>
              <a:rPr lang="en-US" baseline="0" dirty="0"/>
              <a:t>This ensures that the UNDO information required by the STEAL policy is present in the event of a crash.</a:t>
            </a:r>
          </a:p>
          <a:p>
            <a:pPr marL="228600" indent="-228600">
              <a:buAutoNum type="arabicPeriod"/>
            </a:pPr>
            <a:r>
              <a:rPr lang="en-US" baseline="0" dirty="0"/>
              <a:t>This ensures that REDO information required by the NO-FORCE policy is present in the event of a crash.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0808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 going back to the example</a:t>
            </a:r>
            <a:r>
              <a:rPr lang="en-US" baseline="0" dirty="0"/>
              <a:t> of our transfer transaction.</a:t>
            </a:r>
            <a:endParaRPr lang="en-US" dirty="0"/>
          </a:p>
          <a:p>
            <a:endParaRPr lang="en-US" dirty="0"/>
          </a:p>
          <a:p>
            <a:r>
              <a:rPr lang="en-US" dirty="0"/>
              <a:t>&gt;&gt;&gt; What</a:t>
            </a:r>
            <a:r>
              <a:rPr lang="en-US" baseline="0" dirty="0"/>
              <a:t> if the commit log record is greater in size than a disk page?  (Write a checksum.  Then later, consider the log record committed if and only if the checksum matches the data.)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49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8" name="Picture 7" descr="Princeton_shield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Only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8755"/>
            <a:ext cx="8763000" cy="6298245"/>
          </a:xfrm>
        </p:spPr>
        <p:txBody>
          <a:bodyPr anchor="ctr">
            <a:norm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 sz="2600">
                <a:solidFill>
                  <a:schemeClr val="bg1"/>
                </a:solidFill>
              </a:defRPr>
            </a:lvl2pPr>
            <a:lvl3pPr marL="914400" indent="0" algn="ctr">
              <a:buNone/>
              <a:defRPr sz="2600">
                <a:solidFill>
                  <a:schemeClr val="bg1"/>
                </a:solidFill>
              </a:defRPr>
            </a:lvl3pPr>
            <a:lvl4pPr marL="1371600" indent="0" algn="ctr">
              <a:buNone/>
              <a:defRPr sz="2600">
                <a:solidFill>
                  <a:schemeClr val="bg1"/>
                </a:solidFill>
              </a:defRPr>
            </a:lvl4pPr>
            <a:lvl5pPr marL="1828800" indent="0" algn="ctr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3113C-C0BF-5449-93A5-7F3F64ADB5E5}" type="datetime1">
              <a:rPr lang="en-US" smtClean="0"/>
              <a:t>2/17/19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123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0196" y="1449421"/>
            <a:ext cx="8565204" cy="50081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defRPr sz="3000" baseline="0">
                <a:solidFill>
                  <a:schemeClr val="tx1"/>
                </a:solidFill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baseline="0"/>
            </a:lvl2pPr>
            <a:lvl3pPr>
              <a:lnSpc>
                <a:spcPct val="90000"/>
              </a:lnSpc>
              <a:spcBef>
                <a:spcPts val="800"/>
              </a:spcBef>
              <a:defRPr sz="2400"/>
            </a:lvl3pPr>
            <a:lvl4pPr>
              <a:lnSpc>
                <a:spcPct val="90000"/>
              </a:lnSpc>
              <a:spcBef>
                <a:spcPts val="800"/>
              </a:spcBef>
              <a:defRPr sz="2200"/>
            </a:lvl4pPr>
            <a:lvl5pPr>
              <a:lnSpc>
                <a:spcPct val="90000"/>
              </a:lnSpc>
              <a:spcBef>
                <a:spcPts val="800"/>
              </a:spcBef>
              <a:defRPr sz="2200"/>
            </a:lvl5pPr>
          </a:lstStyle>
          <a:p>
            <a:pPr lvl="0"/>
            <a:r>
              <a:rPr lang="en-US" dirty="0"/>
              <a:t>Click to edit Master text styles and more text and more text</a:t>
            </a:r>
          </a:p>
          <a:p>
            <a:pPr lvl="1"/>
            <a:r>
              <a:rPr lang="en-US" dirty="0"/>
              <a:t>Second level test test test test test test test test test test test test test test test test test test 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0"/>
            <a:r>
              <a:rPr lang="en-US" dirty="0"/>
              <a:t>Second main line</a:t>
            </a:r>
          </a:p>
          <a:p>
            <a:pPr lvl="1"/>
            <a:r>
              <a:rPr lang="en-US" dirty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16215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5649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1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192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7" r:id="rId13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0485"/>
            <a:ext cx="9144000" cy="2155372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800" b="0" dirty="0"/>
              <a:t>Transactions:  ACID, </a:t>
            </a:r>
            <a:br>
              <a:rPr lang="en-US" sz="3800" b="0" dirty="0"/>
            </a:br>
            <a:r>
              <a:rPr lang="en-US" b="0" dirty="0"/>
              <a:t>Concurrency control (2PL)</a:t>
            </a:r>
            <a:br>
              <a:rPr lang="en-US" b="0" dirty="0"/>
            </a:br>
            <a:r>
              <a:rPr lang="en-US" b="0" dirty="0"/>
              <a:t>Intro to distributed </a:t>
            </a:r>
            <a:r>
              <a:rPr lang="en-US" b="0" dirty="0" err="1"/>
              <a:t>txns</a:t>
            </a: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475747"/>
            <a:ext cx="9144000" cy="2382253"/>
          </a:xfrm>
        </p:spPr>
        <p:txBody>
          <a:bodyPr>
            <a:normAutofit/>
          </a:bodyPr>
          <a:lstStyle/>
          <a:p>
            <a:r>
              <a:rPr lang="en-US" sz="3000"/>
              <a:t>COS 518: </a:t>
            </a:r>
            <a:r>
              <a:rPr lang="en-US" sz="3000" i="1" dirty="0"/>
              <a:t>Advanced Computer Systems</a:t>
            </a:r>
          </a:p>
          <a:p>
            <a:r>
              <a:rPr lang="en-US" sz="3000" dirty="0"/>
              <a:t>Lecture 5</a:t>
            </a:r>
          </a:p>
          <a:p>
            <a:endParaRPr lang="en-US" sz="3000" dirty="0"/>
          </a:p>
          <a:p>
            <a:r>
              <a:rPr lang="en-US" sz="3000" dirty="0"/>
              <a:t>Michael Freedman</a:t>
            </a:r>
          </a:p>
          <a:p>
            <a:endParaRPr lang="en-US" sz="19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Goal #2: Concurrency control</a:t>
            </a:r>
          </a:p>
          <a:p>
            <a:pPr marL="0" indent="0" algn="ctr">
              <a:buNone/>
            </a:pPr>
            <a:r>
              <a:rPr lang="en-US" sz="3600" dirty="0">
                <a:solidFill>
                  <a:schemeClr val="accent6">
                    <a:lumMod val="75000"/>
                  </a:schemeClr>
                </a:solidFill>
              </a:rPr>
              <a:t>Transaction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</a:rPr>
              <a:t>solation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146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Folded Corner 6"/>
          <p:cNvSpPr/>
          <p:nvPr/>
        </p:nvSpPr>
        <p:spPr>
          <a:xfrm>
            <a:off x="1286528" y="2548450"/>
            <a:ext cx="3675997" cy="2614100"/>
          </a:xfrm>
          <a:prstGeom prst="foldedCorner">
            <a:avLst>
              <a:gd name="adj" fmla="val 12781"/>
            </a:avLst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algn="l"/>
            <a:r>
              <a:rPr lang="en-US" sz="2600" b="0" u="sng" dirty="0">
                <a:latin typeface="Arial" charset="0"/>
              </a:rPr>
              <a:t>transaction </a:t>
            </a:r>
            <a:r>
              <a:rPr lang="en-US" sz="2600" u="sng" dirty="0">
                <a:latin typeface="Arial" charset="0"/>
              </a:rPr>
              <a:t>sum(A, B)</a:t>
            </a:r>
            <a:r>
              <a:rPr lang="en-US" sz="2600" b="0" u="sng" dirty="0">
                <a:latin typeface="Arial" charset="0"/>
              </a:rPr>
              <a:t>:</a:t>
            </a:r>
          </a:p>
          <a:p>
            <a:pPr algn="l"/>
            <a:r>
              <a:rPr lang="en-US" sz="2600" dirty="0">
                <a:latin typeface="Arial" charset="0"/>
              </a:rPr>
              <a:t>begin_tx</a:t>
            </a:r>
          </a:p>
          <a:p>
            <a:pPr algn="l"/>
            <a:r>
              <a:rPr lang="en-US" sz="2600" b="0" dirty="0">
                <a:latin typeface="Arial" charset="0"/>
              </a:rPr>
              <a:t>a </a:t>
            </a:r>
            <a:r>
              <a:rPr lang="en-US" sz="2600" b="0" dirty="0">
                <a:latin typeface="Arial" charset="0"/>
                <a:sym typeface="Wingdings"/>
              </a:rPr>
              <a:t> read(A)</a:t>
            </a:r>
          </a:p>
          <a:p>
            <a:pPr algn="l"/>
            <a:r>
              <a:rPr lang="en-US" sz="2600" b="0" dirty="0">
                <a:latin typeface="Arial" charset="0"/>
                <a:sym typeface="Wingdings"/>
              </a:rPr>
              <a:t>b  read(B)</a:t>
            </a:r>
          </a:p>
          <a:p>
            <a:pPr algn="l"/>
            <a:r>
              <a:rPr lang="en-US" sz="2600" b="0" dirty="0">
                <a:latin typeface="Arial" charset="0"/>
                <a:sym typeface="Wingdings"/>
              </a:rPr>
              <a:t>print a + b</a:t>
            </a:r>
          </a:p>
          <a:p>
            <a:pPr algn="l"/>
            <a:r>
              <a:rPr lang="en-US" sz="2600" dirty="0">
                <a:latin typeface="Arial" charset="0"/>
                <a:sym typeface="Wingdings"/>
              </a:rPr>
              <a:t>commit_tx</a:t>
            </a:r>
            <a:endParaRPr lang="en-US" sz="2600" dirty="0">
              <a:latin typeface="Arial" charset="0"/>
            </a:endParaRPr>
          </a:p>
        </p:txBody>
      </p:sp>
      <p:sp>
        <p:nvSpPr>
          <p:cNvPr id="8" name="Folded Corner 7"/>
          <p:cNvSpPr/>
          <p:nvPr/>
        </p:nvSpPr>
        <p:spPr>
          <a:xfrm>
            <a:off x="5988283" y="1622541"/>
            <a:ext cx="2927117" cy="2374669"/>
          </a:xfrm>
          <a:prstGeom prst="foldedCorner">
            <a:avLst>
              <a:gd name="adj" fmla="val 8461"/>
            </a:avLst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algn="l"/>
            <a:r>
              <a:rPr lang="en-US" sz="1800" b="0" u="sng" dirty="0">
                <a:latin typeface="Arial" charset="0"/>
              </a:rPr>
              <a:t>transaction </a:t>
            </a:r>
            <a:r>
              <a:rPr lang="en-US" sz="1800" u="sng" dirty="0">
                <a:latin typeface="Arial" charset="0"/>
              </a:rPr>
              <a:t>transfer(A, B)</a:t>
            </a:r>
            <a:r>
              <a:rPr lang="en-US" sz="1800" b="0" u="sng" dirty="0">
                <a:latin typeface="Arial" charset="0"/>
              </a:rPr>
              <a:t>:</a:t>
            </a:r>
          </a:p>
          <a:p>
            <a:pPr algn="l"/>
            <a:r>
              <a:rPr lang="en-US" sz="1800" b="0" i="1" dirty="0">
                <a:latin typeface="Arial" charset="0"/>
              </a:rPr>
              <a:t>begin_tx</a:t>
            </a:r>
          </a:p>
          <a:p>
            <a:pPr algn="l"/>
            <a:r>
              <a:rPr lang="en-US" sz="1800" b="0" dirty="0">
                <a:latin typeface="Arial" charset="0"/>
              </a:rPr>
              <a:t>a </a:t>
            </a:r>
            <a:r>
              <a:rPr lang="en-US" sz="1800" b="0" dirty="0">
                <a:latin typeface="Arial" charset="0"/>
                <a:sym typeface="Wingdings"/>
              </a:rPr>
              <a:t> read(A)</a:t>
            </a:r>
          </a:p>
          <a:p>
            <a:pPr algn="l"/>
            <a:r>
              <a:rPr lang="en-US" sz="1800" dirty="0">
                <a:latin typeface="Arial" charset="0"/>
                <a:sym typeface="Wingdings"/>
              </a:rPr>
              <a:t>if</a:t>
            </a:r>
            <a:r>
              <a:rPr lang="en-US" sz="1800" b="0" dirty="0">
                <a:latin typeface="Arial" charset="0"/>
                <a:sym typeface="Wingdings"/>
              </a:rPr>
              <a:t> a &lt; 10 </a:t>
            </a:r>
            <a:r>
              <a:rPr lang="en-US" sz="1800" dirty="0">
                <a:latin typeface="Arial" charset="0"/>
                <a:sym typeface="Wingdings"/>
              </a:rPr>
              <a:t>then</a:t>
            </a:r>
            <a:r>
              <a:rPr lang="en-US" sz="1800" b="0" dirty="0">
                <a:latin typeface="Arial" charset="0"/>
                <a:sym typeface="Wingdings"/>
              </a:rPr>
              <a:t> </a:t>
            </a:r>
            <a:r>
              <a:rPr lang="en-US" sz="1800" b="0" i="1" dirty="0">
                <a:latin typeface="Arial" charset="0"/>
                <a:sym typeface="Wingdings"/>
              </a:rPr>
              <a:t>abort_tx</a:t>
            </a:r>
          </a:p>
          <a:p>
            <a:pPr algn="l"/>
            <a:r>
              <a:rPr lang="en-US" sz="1800" dirty="0">
                <a:latin typeface="Arial" charset="0"/>
                <a:sym typeface="Wingdings"/>
              </a:rPr>
              <a:t>else</a:t>
            </a:r>
            <a:r>
              <a:rPr lang="en-US" sz="1800" b="0" dirty="0">
                <a:latin typeface="Arial" charset="0"/>
                <a:sym typeface="Wingdings"/>
              </a:rPr>
              <a:t>	write(A, a−10)</a:t>
            </a:r>
          </a:p>
          <a:p>
            <a:pPr algn="l"/>
            <a:r>
              <a:rPr lang="en-US" sz="1800" b="0" dirty="0">
                <a:latin typeface="Arial" charset="0"/>
                <a:sym typeface="Wingdings"/>
              </a:rPr>
              <a:t>	b  read(B)</a:t>
            </a:r>
          </a:p>
          <a:p>
            <a:pPr algn="l"/>
            <a:r>
              <a:rPr lang="en-US" sz="1800" b="0" dirty="0">
                <a:latin typeface="Arial" charset="0"/>
                <a:sym typeface="Wingdings"/>
              </a:rPr>
              <a:t>	write(B, b+10)</a:t>
            </a:r>
          </a:p>
          <a:p>
            <a:pPr algn="l"/>
            <a:r>
              <a:rPr lang="en-US" sz="1800" dirty="0">
                <a:latin typeface="Arial" charset="0"/>
                <a:sym typeface="Wingdings"/>
              </a:rPr>
              <a:t>	</a:t>
            </a:r>
            <a:r>
              <a:rPr lang="en-US" sz="1800" b="0" i="1" dirty="0">
                <a:latin typeface="Arial" charset="0"/>
                <a:sym typeface="Wingdings"/>
              </a:rPr>
              <a:t>commit_tx</a:t>
            </a:r>
            <a:endParaRPr lang="en-US" sz="1800" b="0" i="1" dirty="0">
              <a:latin typeface="Arial" charset="0"/>
            </a:endParaRPr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228600" y="152400"/>
            <a:ext cx="7924800" cy="908957"/>
          </a:xfrm>
        </p:spPr>
        <p:txBody>
          <a:bodyPr/>
          <a:lstStyle/>
          <a:p>
            <a:r>
              <a:rPr lang="en-US" dirty="0"/>
              <a:t>Two concurrent transactions</a:t>
            </a:r>
          </a:p>
        </p:txBody>
      </p:sp>
    </p:spTree>
    <p:extLst>
      <p:ext uri="{BB962C8B-B14F-4D97-AF65-F5344CB8AC3E}">
        <p14:creationId xmlns:p14="http://schemas.microsoft.com/office/powerpoint/2010/main" val="183754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b="1" dirty="0">
                <a:solidFill>
                  <a:schemeClr val="accent6">
                    <a:lumMod val="75000"/>
                  </a:schemeClr>
                </a:solidFill>
              </a:rPr>
              <a:t>Isolation: </a:t>
            </a:r>
            <a:r>
              <a:rPr lang="en-US" sz="3000" b="1" dirty="0"/>
              <a:t>sum</a:t>
            </a:r>
            <a:r>
              <a:rPr lang="en-US" sz="3000" dirty="0"/>
              <a:t> appears to happen either completely before or completely after </a:t>
            </a:r>
            <a:r>
              <a:rPr lang="en-US" sz="3000" b="1" dirty="0"/>
              <a:t>transfer</a:t>
            </a:r>
            <a:endParaRPr lang="en-US" sz="3000" dirty="0"/>
          </a:p>
          <a:p>
            <a:pPr lvl="1"/>
            <a:endParaRPr lang="en-US" sz="3000" i="1" dirty="0"/>
          </a:p>
          <a:p>
            <a:r>
              <a:rPr lang="en-US" sz="3000" i="1" dirty="0"/>
              <a:t>Schedule</a:t>
            </a:r>
            <a:r>
              <a:rPr lang="en-US" sz="3000" dirty="0"/>
              <a:t> for transactions is an ordering of the operations performed by those transactions</a:t>
            </a:r>
            <a:endParaRPr lang="en-US" sz="30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565204" cy="1066800"/>
          </a:xfrm>
        </p:spPr>
        <p:txBody>
          <a:bodyPr/>
          <a:lstStyle/>
          <a:p>
            <a:r>
              <a:rPr lang="en-US" dirty="0"/>
              <a:t>Isolation between transactions</a:t>
            </a:r>
          </a:p>
        </p:txBody>
      </p:sp>
    </p:spTree>
    <p:extLst>
      <p:ext uri="{BB962C8B-B14F-4D97-AF65-F5344CB8AC3E}">
        <p14:creationId xmlns:p14="http://schemas.microsoft.com/office/powerpoint/2010/main" val="14432495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16762"/>
            <a:ext cx="8565204" cy="5653509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800"/>
              </a:spcBef>
              <a:tabLst>
                <a:tab pos="1820863" algn="l"/>
                <a:tab pos="5026025" algn="l"/>
              </a:tabLst>
            </a:pP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</a:rPr>
              <a:t>Serial execution </a:t>
            </a:r>
            <a:r>
              <a:rPr lang="en-US" sz="2400" dirty="0"/>
              <a:t>of transactions—transfer then sum:</a:t>
            </a:r>
            <a:endParaRPr lang="en-US" sz="2400" b="1" dirty="0"/>
          </a:p>
          <a:p>
            <a:pPr marL="0" indent="0">
              <a:lnSpc>
                <a:spcPct val="110000"/>
              </a:lnSpc>
              <a:spcBef>
                <a:spcPts val="1400"/>
              </a:spcBef>
              <a:buNone/>
              <a:tabLst>
                <a:tab pos="1820863" algn="l"/>
                <a:tab pos="4448175" algn="l"/>
              </a:tabLst>
            </a:pPr>
            <a:r>
              <a:rPr lang="en-US" sz="2400" b="1" dirty="0"/>
              <a:t>transfer:</a:t>
            </a:r>
            <a:r>
              <a:rPr lang="en-US" sz="2400" dirty="0"/>
              <a:t> 	r</a:t>
            </a:r>
            <a:r>
              <a:rPr lang="en-US" sz="2400" baseline="-25000" dirty="0"/>
              <a:t>A</a:t>
            </a:r>
            <a:r>
              <a:rPr lang="en-US" sz="2400" dirty="0"/>
              <a:t>  </a:t>
            </a:r>
            <a:r>
              <a:rPr lang="en-US" sz="2400" dirty="0">
                <a:solidFill>
                  <a:srgbClr val="FF0000"/>
                </a:solidFill>
              </a:rPr>
              <a:t>w</a:t>
            </a:r>
            <a:r>
              <a:rPr lang="en-US" sz="2400" baseline="-25000" dirty="0">
                <a:solidFill>
                  <a:srgbClr val="FF0000"/>
                </a:solidFill>
              </a:rPr>
              <a:t>A</a:t>
            </a:r>
            <a:r>
              <a:rPr lang="en-US" sz="2400" dirty="0"/>
              <a:t>  r</a:t>
            </a:r>
            <a:r>
              <a:rPr lang="en-US" sz="2400" baseline="-25000" dirty="0"/>
              <a:t>B</a:t>
            </a:r>
            <a:r>
              <a:rPr lang="en-US" sz="2400" dirty="0"/>
              <a:t>  </a:t>
            </a:r>
            <a:r>
              <a:rPr lang="en-US" sz="2400" dirty="0">
                <a:solidFill>
                  <a:srgbClr val="FF0000"/>
                </a:solidFill>
              </a:rPr>
              <a:t>w</a:t>
            </a:r>
            <a:r>
              <a:rPr lang="en-US" sz="2400" baseline="-25000" dirty="0">
                <a:solidFill>
                  <a:srgbClr val="FF0000"/>
                </a:solidFill>
              </a:rPr>
              <a:t>B</a:t>
            </a:r>
            <a:r>
              <a:rPr lang="en-US" sz="2400" dirty="0"/>
              <a:t>  </a:t>
            </a:r>
            <a:r>
              <a:rPr lang="de-DE" sz="2400" b="1" dirty="0"/>
              <a:t>©</a:t>
            </a:r>
            <a:endParaRPr lang="en-US" sz="2400" b="1" u="sng" baseline="30000" dirty="0"/>
          </a:p>
          <a:p>
            <a:pPr marL="0" indent="0">
              <a:lnSpc>
                <a:spcPct val="110000"/>
              </a:lnSpc>
              <a:spcBef>
                <a:spcPts val="800"/>
              </a:spcBef>
              <a:buNone/>
              <a:tabLst>
                <a:tab pos="1820863" algn="l"/>
                <a:tab pos="4448175" algn="l"/>
              </a:tabLst>
            </a:pPr>
            <a:r>
              <a:rPr lang="en-US" sz="2400" b="1" dirty="0"/>
              <a:t>sum:</a:t>
            </a:r>
            <a:r>
              <a:rPr lang="en-US" sz="2400" dirty="0"/>
              <a:t> 		r</a:t>
            </a:r>
            <a:r>
              <a:rPr lang="en-US" sz="2400" baseline="-25000" dirty="0"/>
              <a:t>A</a:t>
            </a:r>
            <a:r>
              <a:rPr lang="en-US" sz="2400" dirty="0"/>
              <a:t>  </a:t>
            </a:r>
            <a:r>
              <a:rPr lang="en-US" sz="2400" dirty="0" err="1"/>
              <a:t>r</a:t>
            </a:r>
            <a:r>
              <a:rPr lang="en-US" sz="2400" baseline="-25000" dirty="0" err="1"/>
              <a:t>B</a:t>
            </a:r>
            <a:r>
              <a:rPr lang="en-US" sz="2400" dirty="0"/>
              <a:t>  </a:t>
            </a:r>
            <a:r>
              <a:rPr lang="de-DE" sz="2400" b="1" dirty="0"/>
              <a:t>©</a:t>
            </a:r>
            <a:endParaRPr lang="en-US" sz="2400" b="1" dirty="0"/>
          </a:p>
          <a:p>
            <a:pPr>
              <a:lnSpc>
                <a:spcPct val="110000"/>
              </a:lnSpc>
              <a:tabLst>
                <a:tab pos="1820863" algn="l"/>
                <a:tab pos="3713163" algn="l"/>
                <a:tab pos="5140325" algn="l"/>
              </a:tabLst>
            </a:pPr>
            <a:r>
              <a:rPr lang="en-US" sz="2400" dirty="0"/>
              <a:t>Concurrent execution resulting in </a:t>
            </a:r>
            <a:r>
              <a:rPr lang="en-US" sz="2400" b="1" i="1" dirty="0">
                <a:solidFill>
                  <a:schemeClr val="accent6">
                    <a:lumMod val="75000"/>
                  </a:schemeClr>
                </a:solidFill>
              </a:rPr>
              <a:t>inconsistent retrieval, </a:t>
            </a:r>
            <a:r>
              <a:rPr lang="en-US" sz="2400" dirty="0"/>
              <a:t>result differing from any serial execution:</a:t>
            </a:r>
            <a:endParaRPr lang="en-US" sz="2400" b="1" dirty="0"/>
          </a:p>
          <a:p>
            <a:pPr marL="0" indent="0">
              <a:lnSpc>
                <a:spcPct val="110000"/>
              </a:lnSpc>
              <a:spcBef>
                <a:spcPts val="1400"/>
              </a:spcBef>
              <a:buNone/>
              <a:tabLst>
                <a:tab pos="1820863" algn="l"/>
                <a:tab pos="2906713" algn="l"/>
                <a:tab pos="4335463" algn="l"/>
              </a:tabLst>
            </a:pPr>
            <a:r>
              <a:rPr lang="en-US" sz="2400" b="1" dirty="0"/>
              <a:t>transfer:</a:t>
            </a:r>
            <a:r>
              <a:rPr lang="en-US" sz="2400" dirty="0"/>
              <a:t> 	r</a:t>
            </a:r>
            <a:r>
              <a:rPr lang="en-US" sz="2400" baseline="-25000" dirty="0"/>
              <a:t>A</a:t>
            </a:r>
            <a:r>
              <a:rPr lang="en-US" sz="2400" dirty="0"/>
              <a:t>  </a:t>
            </a:r>
            <a:r>
              <a:rPr lang="en-US" sz="2400" dirty="0">
                <a:solidFill>
                  <a:srgbClr val="FF0000"/>
                </a:solidFill>
              </a:rPr>
              <a:t>w</a:t>
            </a:r>
            <a:r>
              <a:rPr lang="en-US" sz="2400" baseline="-25000" dirty="0">
                <a:solidFill>
                  <a:srgbClr val="FF0000"/>
                </a:solidFill>
              </a:rPr>
              <a:t>A</a:t>
            </a:r>
            <a:r>
              <a:rPr lang="en-US" sz="2400" dirty="0"/>
              <a:t>  		r</a:t>
            </a:r>
            <a:r>
              <a:rPr lang="en-US" sz="2400" baseline="-25000" dirty="0"/>
              <a:t>B</a:t>
            </a:r>
            <a:r>
              <a:rPr lang="en-US" sz="2400" dirty="0"/>
              <a:t>  </a:t>
            </a:r>
            <a:r>
              <a:rPr lang="en-US" sz="2400" dirty="0">
                <a:solidFill>
                  <a:srgbClr val="FF0000"/>
                </a:solidFill>
              </a:rPr>
              <a:t>w</a:t>
            </a:r>
            <a:r>
              <a:rPr lang="en-US" sz="2400" baseline="-25000" dirty="0">
                <a:solidFill>
                  <a:srgbClr val="FF0000"/>
                </a:solidFill>
              </a:rPr>
              <a:t>B</a:t>
            </a:r>
            <a:r>
              <a:rPr lang="en-US" sz="2400" dirty="0"/>
              <a:t>  </a:t>
            </a:r>
            <a:r>
              <a:rPr lang="de-DE" sz="2400" b="1" dirty="0">
                <a:solidFill>
                  <a:prstClr val="black"/>
                </a:solidFill>
              </a:rPr>
              <a:t>©</a:t>
            </a:r>
            <a:endParaRPr lang="en-US" sz="2400" b="1" u="sng" baseline="30000" dirty="0"/>
          </a:p>
          <a:p>
            <a:pPr marL="0" indent="0">
              <a:lnSpc>
                <a:spcPct val="110000"/>
              </a:lnSpc>
              <a:spcBef>
                <a:spcPts val="800"/>
              </a:spcBef>
              <a:buNone/>
              <a:tabLst>
                <a:tab pos="1820863" algn="l"/>
                <a:tab pos="2906713" algn="l"/>
                <a:tab pos="4335463" algn="l"/>
              </a:tabLst>
            </a:pPr>
            <a:r>
              <a:rPr lang="en-US" sz="2400" b="1" dirty="0"/>
              <a:t>sum:</a:t>
            </a:r>
            <a:r>
              <a:rPr lang="en-US" sz="2400" dirty="0"/>
              <a:t> 		r</a:t>
            </a:r>
            <a:r>
              <a:rPr lang="en-US" sz="2400" baseline="-25000" dirty="0"/>
              <a:t>A</a:t>
            </a:r>
            <a:r>
              <a:rPr lang="en-US" sz="2400" dirty="0"/>
              <a:t>  r</a:t>
            </a:r>
            <a:r>
              <a:rPr lang="en-US" sz="2400" baseline="-25000" dirty="0"/>
              <a:t>B</a:t>
            </a:r>
            <a:r>
              <a:rPr lang="en-US" sz="2400" dirty="0"/>
              <a:t>  </a:t>
            </a:r>
            <a:r>
              <a:rPr lang="de-DE" sz="2400" b="1" dirty="0"/>
              <a:t>©</a:t>
            </a:r>
            <a:endParaRPr lang="en-US" sz="2400" b="1" dirty="0"/>
          </a:p>
          <a:p>
            <a:pPr marL="0" indent="0"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20863" algn="l"/>
                <a:tab pos="5026025" algn="l"/>
              </a:tabLst>
            </a:pPr>
            <a:r>
              <a:rPr lang="en-US" sz="2400" b="1" dirty="0"/>
              <a:t>Time </a:t>
            </a:r>
            <a:r>
              <a:rPr lang="en-US" sz="2400" b="1" dirty="0">
                <a:sym typeface="Wingdings"/>
              </a:rPr>
              <a:t></a:t>
            </a:r>
          </a:p>
          <a:p>
            <a:pPr marL="0" indent="0" algn="r">
              <a:lnSpc>
                <a:spcPct val="110000"/>
              </a:lnSpc>
              <a:spcBef>
                <a:spcPts val="800"/>
              </a:spcBef>
              <a:buNone/>
              <a:tabLst>
                <a:tab pos="1820863" algn="l"/>
                <a:tab pos="5026025" algn="l"/>
              </a:tabLst>
            </a:pPr>
            <a:r>
              <a:rPr lang="en-US" sz="2400" b="1" dirty="0"/>
              <a:t>© = commit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Problem for concurrent execution: Inconsistent retrieval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1865225" y="2799037"/>
            <a:ext cx="949569" cy="413238"/>
          </a:xfrm>
          <a:prstGeom prst="wedgeRoundRectCallout">
            <a:avLst>
              <a:gd name="adj1" fmla="val 40675"/>
              <a:gd name="adj2" fmla="val -88260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0">
                <a:solidFill>
                  <a:schemeClr val="tx1"/>
                </a:solidFill>
                <a:latin typeface="+mn-lt"/>
              </a:rPr>
              <a:t>debit</a:t>
            </a:r>
            <a:endParaRPr lang="en-US" sz="24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3330430" y="2799037"/>
            <a:ext cx="999393" cy="413238"/>
          </a:xfrm>
          <a:prstGeom prst="wedgeRoundRectCallout">
            <a:avLst>
              <a:gd name="adj1" fmla="val -23019"/>
              <a:gd name="adj2" fmla="val -102242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0" dirty="0">
                <a:solidFill>
                  <a:schemeClr val="tx1"/>
                </a:solidFill>
                <a:latin typeface="+mn-lt"/>
              </a:rPr>
              <a:t>credit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1865225" y="5288545"/>
            <a:ext cx="949569" cy="413238"/>
          </a:xfrm>
          <a:prstGeom prst="wedgeRoundRectCallout">
            <a:avLst>
              <a:gd name="adj1" fmla="val 44114"/>
              <a:gd name="adj2" fmla="val -92211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0">
                <a:solidFill>
                  <a:schemeClr val="tx1"/>
                </a:solidFill>
                <a:latin typeface="+mn-lt"/>
              </a:rPr>
              <a:t>debit</a:t>
            </a:r>
            <a:endParaRPr lang="en-US" sz="24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865703" y="5302961"/>
            <a:ext cx="999393" cy="413238"/>
          </a:xfrm>
          <a:prstGeom prst="wedgeRoundRectCallout">
            <a:avLst>
              <a:gd name="adj1" fmla="val -14849"/>
              <a:gd name="adj2" fmla="val -98291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0">
                <a:solidFill>
                  <a:schemeClr val="tx1"/>
                </a:solidFill>
                <a:latin typeface="+mn-lt"/>
              </a:rPr>
              <a:t>credit</a:t>
            </a:r>
            <a:endParaRPr lang="en-US" sz="24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6702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800"/>
              </a:spcBef>
              <a:spcAft>
                <a:spcPts val="200"/>
              </a:spcAft>
              <a:buNone/>
            </a:pPr>
            <a:r>
              <a:rPr lang="en-US" sz="2800" dirty="0"/>
              <a:t>Two </a:t>
            </a:r>
            <a:r>
              <a:rPr lang="en-US" sz="2800" b="1" dirty="0"/>
              <a:t>operations</a:t>
            </a:r>
            <a:r>
              <a:rPr lang="en-US" sz="2800" dirty="0"/>
              <a:t> from</a:t>
            </a:r>
            <a:r>
              <a:rPr lang="en-US" sz="2800" b="1" dirty="0"/>
              <a:t> different transactions </a:t>
            </a:r>
            <a:r>
              <a:rPr lang="en-US" sz="2800" dirty="0"/>
              <a:t>are </a:t>
            </a:r>
            <a:r>
              <a:rPr lang="en-US" sz="2800" b="1" i="1" dirty="0">
                <a:solidFill>
                  <a:schemeClr val="accent6">
                    <a:lumMod val="75000"/>
                  </a:schemeClr>
                </a:solidFill>
              </a:rPr>
              <a:t>conflicting </a:t>
            </a:r>
            <a:r>
              <a:rPr lang="en-US" sz="2800" dirty="0"/>
              <a:t>if:</a:t>
            </a:r>
          </a:p>
          <a:p>
            <a:pPr marL="514350" indent="-514350">
              <a:spcBef>
                <a:spcPts val="8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2800" dirty="0"/>
              <a:t>They </a:t>
            </a:r>
            <a:r>
              <a:rPr lang="en-US" sz="2800" b="1" dirty="0"/>
              <a:t>read</a:t>
            </a:r>
            <a:r>
              <a:rPr lang="en-US" sz="2800" dirty="0"/>
              <a:t> and </a:t>
            </a:r>
            <a:r>
              <a:rPr lang="en-US" sz="2800" b="1" dirty="0">
                <a:solidFill>
                  <a:srgbClr val="FF0000"/>
                </a:solidFill>
              </a:rPr>
              <a:t>write</a:t>
            </a:r>
            <a:r>
              <a:rPr lang="en-US" sz="2800" dirty="0"/>
              <a:t> to the </a:t>
            </a:r>
            <a:r>
              <a:rPr lang="en-US" sz="2800" b="1" dirty="0"/>
              <a:t>same data item</a:t>
            </a:r>
          </a:p>
          <a:p>
            <a:pPr marL="514350" indent="-514350">
              <a:spcBef>
                <a:spcPts val="8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2800"/>
              <a:t>They </a:t>
            </a:r>
            <a:r>
              <a:rPr lang="en-US" sz="2800" b="1" dirty="0">
                <a:solidFill>
                  <a:srgbClr val="FF0000"/>
                </a:solidFill>
              </a:rPr>
              <a:t>write</a:t>
            </a:r>
            <a:r>
              <a:rPr lang="en-US" sz="2800" dirty="0"/>
              <a:t> and </a:t>
            </a:r>
            <a:r>
              <a:rPr lang="en-US" sz="2800" b="1" dirty="0">
                <a:solidFill>
                  <a:srgbClr val="FF0000"/>
                </a:solidFill>
              </a:rPr>
              <a:t>write</a:t>
            </a:r>
            <a:r>
              <a:rPr lang="en-US" sz="2800" dirty="0"/>
              <a:t> to the </a:t>
            </a:r>
            <a:r>
              <a:rPr lang="en-US" sz="2800" b="1" dirty="0"/>
              <a:t>same data item</a:t>
            </a:r>
            <a:endParaRPr lang="en-US" sz="2800" dirty="0"/>
          </a:p>
          <a:p>
            <a:pPr marL="0" indent="0">
              <a:spcBef>
                <a:spcPts val="4800"/>
              </a:spcBef>
              <a:spcAft>
                <a:spcPts val="200"/>
              </a:spcAft>
              <a:buNone/>
            </a:pPr>
            <a:r>
              <a:rPr lang="en-US" sz="2800" dirty="0"/>
              <a:t>Two </a:t>
            </a:r>
            <a:r>
              <a:rPr lang="en-US" sz="2800" b="1" dirty="0"/>
              <a:t>schedules</a:t>
            </a:r>
            <a:r>
              <a:rPr lang="en-US" sz="2800" dirty="0"/>
              <a:t> are </a:t>
            </a:r>
            <a:r>
              <a:rPr lang="en-US" sz="2800" b="1" i="1" dirty="0">
                <a:solidFill>
                  <a:schemeClr val="accent6">
                    <a:lumMod val="75000"/>
                  </a:schemeClr>
                </a:solidFill>
              </a:rPr>
              <a:t>equivalent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/>
              <a:t>if:</a:t>
            </a:r>
          </a:p>
          <a:p>
            <a:pPr marL="514350" indent="-514350">
              <a:spcBef>
                <a:spcPts val="8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2800" dirty="0"/>
              <a:t>They contain the same transactions and operations</a:t>
            </a:r>
          </a:p>
          <a:p>
            <a:pPr marL="514350" indent="-514350">
              <a:spcBef>
                <a:spcPts val="8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2800" dirty="0"/>
              <a:t>They </a:t>
            </a:r>
            <a:r>
              <a:rPr lang="en-US" sz="2800" b="1" dirty="0"/>
              <a:t>order</a:t>
            </a:r>
            <a:r>
              <a:rPr lang="en-US" sz="2800" dirty="0"/>
              <a:t> all </a:t>
            </a:r>
            <a:r>
              <a:rPr lang="en-US" sz="2800" b="1" dirty="0"/>
              <a:t>conflicting</a:t>
            </a:r>
            <a:r>
              <a:rPr lang="en-US" sz="2800" dirty="0"/>
              <a:t> operations of non-aborting transactions in the </a:t>
            </a:r>
            <a:r>
              <a:rPr lang="en-US" sz="2800" b="1" dirty="0"/>
              <a:t>same way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Equivalence of schedules</a:t>
            </a:r>
          </a:p>
        </p:txBody>
      </p:sp>
    </p:spTree>
    <p:extLst>
      <p:ext uri="{BB962C8B-B14F-4D97-AF65-F5344CB8AC3E}">
        <p14:creationId xmlns:p14="http://schemas.microsoft.com/office/powerpoint/2010/main" val="1994963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 schedule is </a:t>
            </a:r>
            <a:r>
              <a:rPr lang="en-US" sz="2800" b="1" i="1" dirty="0">
                <a:solidFill>
                  <a:schemeClr val="accent6">
                    <a:lumMod val="75000"/>
                  </a:schemeClr>
                </a:solidFill>
              </a:rPr>
              <a:t>conflict serializable </a:t>
            </a:r>
            <a:r>
              <a:rPr lang="en-US" sz="2800" dirty="0"/>
              <a:t>if it is equivalent to some serial schedule</a:t>
            </a:r>
          </a:p>
          <a:p>
            <a:pPr lvl="1"/>
            <a:r>
              <a:rPr lang="en-US" sz="2800" i="1" dirty="0"/>
              <a:t>i.e.,</a:t>
            </a:r>
            <a:r>
              <a:rPr lang="en-US" sz="2800" dirty="0"/>
              <a:t> </a:t>
            </a:r>
            <a:r>
              <a:rPr lang="en-US" sz="2800" b="1" dirty="0"/>
              <a:t>non-conflicting</a:t>
            </a:r>
            <a:r>
              <a:rPr lang="en-US" sz="2800" dirty="0"/>
              <a:t> operations can be </a:t>
            </a:r>
            <a:r>
              <a:rPr lang="en-US" sz="2800" b="1" dirty="0">
                <a:solidFill>
                  <a:srgbClr val="0070C0"/>
                </a:solidFill>
              </a:rPr>
              <a:t>reordered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/>
              <a:t>to get a </a:t>
            </a:r>
            <a:r>
              <a:rPr lang="en-US" sz="2800" b="1" dirty="0">
                <a:solidFill>
                  <a:srgbClr val="0070C0"/>
                </a:solidFill>
              </a:rPr>
              <a:t>serial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/>
              <a:t>schedule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Serializability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025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Locking-based approaches</a:t>
            </a:r>
          </a:p>
          <a:p>
            <a:r>
              <a:rPr lang="en-US" b="1" dirty="0">
                <a:solidFill>
                  <a:srgbClr val="0070C0"/>
                </a:solidFill>
              </a:rPr>
              <a:t>Strawman 1: </a:t>
            </a:r>
            <a:r>
              <a:rPr lang="en-US" b="1" dirty="0"/>
              <a:t>Big Global Lock</a:t>
            </a:r>
          </a:p>
          <a:p>
            <a:pPr lvl="1"/>
            <a:r>
              <a:rPr lang="en-US" dirty="0"/>
              <a:t>Acquire the lock when transaction starts</a:t>
            </a:r>
          </a:p>
          <a:p>
            <a:pPr lvl="1"/>
            <a:r>
              <a:rPr lang="en-US" dirty="0"/>
              <a:t>Release the lock when transaction ends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How to ensure a serializable schedule?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1085102" y="4830438"/>
            <a:ext cx="7095391" cy="111662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3000" b="0" dirty="0">
                <a:solidFill>
                  <a:schemeClr val="tx1"/>
                </a:solidFill>
              </a:rPr>
              <a:t>Results in a </a:t>
            </a:r>
            <a:r>
              <a:rPr lang="en-US" sz="3000" i="1" u="sng" dirty="0">
                <a:solidFill>
                  <a:schemeClr val="tx1"/>
                </a:solidFill>
              </a:rPr>
              <a:t>serial</a:t>
            </a:r>
            <a:r>
              <a:rPr lang="en-US" sz="3000" b="0" dirty="0">
                <a:solidFill>
                  <a:schemeClr val="tx1"/>
                </a:solidFill>
              </a:rPr>
              <a:t> transaction schedule at the </a:t>
            </a:r>
            <a:r>
              <a:rPr lang="en-US" sz="3000" dirty="0">
                <a:solidFill>
                  <a:srgbClr val="FF0000"/>
                </a:solidFill>
              </a:rPr>
              <a:t>cost of performance</a:t>
            </a:r>
          </a:p>
        </p:txBody>
      </p:sp>
    </p:spTree>
    <p:extLst>
      <p:ext uri="{BB962C8B-B14F-4D97-AF65-F5344CB8AC3E}">
        <p14:creationId xmlns:p14="http://schemas.microsoft.com/office/powerpoint/2010/main" val="1251660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329125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Locks maintained by </a:t>
            </a:r>
            <a:r>
              <a:rPr lang="en-US" b="1" dirty="0">
                <a:solidFill>
                  <a:srgbClr val="0070C0"/>
                </a:solidFill>
              </a:rPr>
              <a:t>transaction manager</a:t>
            </a:r>
          </a:p>
          <a:p>
            <a:pPr lvl="1"/>
            <a:r>
              <a:rPr lang="en-US" dirty="0"/>
              <a:t>Transaction requests lock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for a data item</a:t>
            </a:r>
          </a:p>
          <a:p>
            <a:pPr lvl="1"/>
            <a:r>
              <a:rPr lang="en-US" dirty="0"/>
              <a:t>Transaction manager </a:t>
            </a:r>
            <a:r>
              <a:rPr lang="en-US" b="1" dirty="0"/>
              <a:t>grants</a:t>
            </a:r>
            <a:r>
              <a:rPr lang="en-US" dirty="0"/>
              <a:t> or </a:t>
            </a:r>
            <a:r>
              <a:rPr lang="en-US" b="1" dirty="0"/>
              <a:t>denies</a:t>
            </a:r>
            <a:r>
              <a:rPr lang="en-US" dirty="0"/>
              <a:t> lock</a:t>
            </a:r>
          </a:p>
          <a:p>
            <a:r>
              <a:rPr lang="en-US" b="1" dirty="0"/>
              <a:t>Lock types</a:t>
            </a:r>
          </a:p>
          <a:p>
            <a:pPr lvl="1"/>
            <a:r>
              <a:rPr lang="en-US" b="1" i="1" u="sng" dirty="0">
                <a:solidFill>
                  <a:schemeClr val="accent6">
                    <a:lumMod val="75000"/>
                  </a:schemeClr>
                </a:solidFill>
              </a:rPr>
              <a:t>S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hared:</a:t>
            </a:r>
            <a:r>
              <a:rPr lang="en-US" dirty="0"/>
              <a:t> Need to have before read object</a:t>
            </a:r>
          </a:p>
          <a:p>
            <a:pPr lvl="1"/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en-US" b="1" i="1" u="sng" dirty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clusive:</a:t>
            </a:r>
            <a:r>
              <a:rPr lang="en-US" dirty="0"/>
              <a:t> Need to have before write object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Locking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529861" y="4967654"/>
          <a:ext cx="6084278" cy="137160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2171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83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4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Shared 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Exclusive (X)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Shared 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Exclusive (X)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1179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0070C0"/>
                </a:solidFill>
              </a:rPr>
              <a:t>Strawman 2: </a:t>
            </a:r>
            <a:r>
              <a:rPr lang="en-US" sz="2800" dirty="0"/>
              <a:t>Grab locks </a:t>
            </a:r>
            <a:r>
              <a:rPr lang="en-US" sz="2800" b="1" dirty="0"/>
              <a:t>independently</a:t>
            </a:r>
            <a:r>
              <a:rPr lang="en-US" sz="2800" dirty="0"/>
              <a:t>, for each data item (</a:t>
            </a:r>
            <a:r>
              <a:rPr lang="en-US" sz="2800" i="1" dirty="0"/>
              <a:t>e.g., </a:t>
            </a:r>
            <a:r>
              <a:rPr lang="en-US" sz="2800" dirty="0"/>
              <a:t>bank accounts A and B</a:t>
            </a:r>
            <a:endParaRPr lang="en-US" sz="2800" b="1" dirty="0"/>
          </a:p>
          <a:p>
            <a:pPr marL="0" indent="0">
              <a:lnSpc>
                <a:spcPct val="110000"/>
              </a:lnSpc>
              <a:spcBef>
                <a:spcPts val="2400"/>
              </a:spcBef>
              <a:spcAft>
                <a:spcPts val="600"/>
              </a:spcAft>
              <a:buNone/>
              <a:tabLst>
                <a:tab pos="1541463" algn="l"/>
                <a:tab pos="3082925" algn="l"/>
                <a:tab pos="5884863" algn="l"/>
              </a:tabLst>
            </a:pPr>
            <a:r>
              <a:rPr lang="en-US" sz="2800" b="1" dirty="0"/>
              <a:t>transfer:</a:t>
            </a:r>
            <a:r>
              <a:rPr lang="en-US" sz="2800" dirty="0"/>
              <a:t> 	◢</a:t>
            </a:r>
            <a:r>
              <a:rPr lang="en-US" sz="2800" baseline="-25000" dirty="0"/>
              <a:t>A</a:t>
            </a:r>
            <a:r>
              <a:rPr lang="en-US" sz="2800" dirty="0"/>
              <a:t> r</a:t>
            </a:r>
            <a:r>
              <a:rPr lang="en-US" sz="2800" baseline="-25000" dirty="0"/>
              <a:t>A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FF0000"/>
                </a:solidFill>
              </a:rPr>
              <a:t>w</a:t>
            </a:r>
            <a:r>
              <a:rPr lang="en-US" sz="2800" baseline="-25000" dirty="0">
                <a:solidFill>
                  <a:srgbClr val="FF0000"/>
                </a:solidFill>
              </a:rPr>
              <a:t>A</a:t>
            </a:r>
            <a:r>
              <a:rPr lang="en-US" sz="2800" dirty="0"/>
              <a:t> ◣</a:t>
            </a:r>
            <a:r>
              <a:rPr lang="en-US" sz="2800" baseline="-25000" dirty="0"/>
              <a:t>A</a:t>
            </a:r>
            <a:r>
              <a:rPr lang="en-US" sz="2800" dirty="0"/>
              <a:t> 		◢</a:t>
            </a:r>
            <a:r>
              <a:rPr lang="en-US" sz="2800" baseline="-25000" dirty="0"/>
              <a:t>B</a:t>
            </a:r>
            <a:r>
              <a:rPr lang="en-US" sz="2800" dirty="0"/>
              <a:t> r</a:t>
            </a:r>
            <a:r>
              <a:rPr lang="en-US" sz="2800" baseline="-25000" dirty="0"/>
              <a:t>B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FF0000"/>
                </a:solidFill>
              </a:rPr>
              <a:t>w</a:t>
            </a:r>
            <a:r>
              <a:rPr lang="en-US" sz="2800" baseline="-25000" dirty="0">
                <a:solidFill>
                  <a:srgbClr val="FF0000"/>
                </a:solidFill>
              </a:rPr>
              <a:t>B</a:t>
            </a:r>
            <a:r>
              <a:rPr lang="en-US" sz="2800" dirty="0"/>
              <a:t> ◣</a:t>
            </a:r>
            <a:r>
              <a:rPr lang="en-US" sz="2800" baseline="-25000" dirty="0"/>
              <a:t>B  </a:t>
            </a:r>
            <a:r>
              <a:rPr lang="de-DE" sz="2800" b="1" dirty="0">
                <a:solidFill>
                  <a:prstClr val="black"/>
                </a:solidFill>
              </a:rPr>
              <a:t>© </a:t>
            </a:r>
            <a:endParaRPr lang="en-US" sz="2800" b="1" u="sng" baseline="30000" dirty="0"/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1541463" algn="l"/>
                <a:tab pos="3082925" algn="l"/>
                <a:tab pos="5884863" algn="l"/>
              </a:tabLst>
            </a:pPr>
            <a:r>
              <a:rPr lang="en-US" sz="2800" b="1" dirty="0"/>
              <a:t>sum:</a:t>
            </a:r>
            <a:r>
              <a:rPr lang="en-US" sz="2800" dirty="0"/>
              <a:t> 		 ◿</a:t>
            </a:r>
            <a:r>
              <a:rPr lang="en-US" sz="2800" baseline="-25000" dirty="0"/>
              <a:t>A </a:t>
            </a:r>
            <a:r>
              <a:rPr lang="en-US" sz="2800" dirty="0"/>
              <a:t>r</a:t>
            </a:r>
            <a:r>
              <a:rPr lang="en-US" sz="2800" baseline="-25000" dirty="0"/>
              <a:t>A</a:t>
            </a:r>
            <a:r>
              <a:rPr lang="en-US" sz="2800" dirty="0"/>
              <a:t> ◺</a:t>
            </a:r>
            <a:r>
              <a:rPr lang="en-US" sz="2800" baseline="-25000" dirty="0"/>
              <a:t>A </a:t>
            </a:r>
            <a:r>
              <a:rPr lang="en-US" sz="2800" dirty="0"/>
              <a:t>◿</a:t>
            </a:r>
            <a:r>
              <a:rPr lang="en-US" sz="2800" baseline="-25000" dirty="0"/>
              <a:t>B </a:t>
            </a:r>
            <a:r>
              <a:rPr lang="en-US" sz="2800" dirty="0"/>
              <a:t>r</a:t>
            </a:r>
            <a:r>
              <a:rPr lang="en-US" sz="2800" baseline="-25000" dirty="0"/>
              <a:t>B</a:t>
            </a:r>
            <a:r>
              <a:rPr lang="en-US" sz="2800" dirty="0"/>
              <a:t> ◺</a:t>
            </a:r>
            <a:r>
              <a:rPr lang="en-US" sz="2800" baseline="-25000" dirty="0"/>
              <a:t>B </a:t>
            </a:r>
            <a:r>
              <a:rPr lang="de-DE" sz="2800" b="1" dirty="0"/>
              <a:t>©</a:t>
            </a:r>
            <a:endParaRPr lang="en-US" sz="2800" b="1" dirty="0"/>
          </a:p>
          <a:p>
            <a:pPr marL="0" indent="0" algn="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Time </a:t>
            </a:r>
            <a:r>
              <a:rPr lang="en-US" sz="2800" b="1" dirty="0">
                <a:sym typeface="Wingdings"/>
              </a:rPr>
              <a:t></a:t>
            </a:r>
          </a:p>
          <a:p>
            <a:pPr marL="0" indent="0" algn="r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© = commit</a:t>
            </a:r>
          </a:p>
          <a:p>
            <a:pPr marL="0" indent="0" algn="r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2800" dirty="0"/>
              <a:t>◢ /◿ = </a:t>
            </a:r>
            <a:r>
              <a:rPr lang="en-US" sz="2800" b="1" dirty="0" err="1"/>
              <a:t>eXclusive</a:t>
            </a:r>
            <a:r>
              <a:rPr lang="en-US" sz="2800" b="1" dirty="0"/>
              <a:t>- / Shared-lock</a:t>
            </a:r>
            <a:r>
              <a:rPr lang="en-US" sz="2800" dirty="0"/>
              <a:t>; ◣ / ◺ = </a:t>
            </a:r>
            <a:r>
              <a:rPr lang="en-US" sz="2800" b="1" dirty="0"/>
              <a:t>X- / S-unlock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How to ensure a serializable schedule?</a:t>
            </a:r>
            <a:endParaRPr lang="en-US" sz="3600" dirty="0"/>
          </a:p>
        </p:txBody>
      </p:sp>
      <p:sp>
        <p:nvSpPr>
          <p:cNvPr id="7" name="Rectangle 6"/>
          <p:cNvSpPr/>
          <p:nvPr/>
        </p:nvSpPr>
        <p:spPr>
          <a:xfrm>
            <a:off x="712490" y="4016790"/>
            <a:ext cx="7577504" cy="5627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3000" dirty="0">
                <a:solidFill>
                  <a:srgbClr val="FF0000"/>
                </a:solidFill>
              </a:rPr>
              <a:t>Permits</a:t>
            </a:r>
            <a:r>
              <a:rPr lang="en-US" sz="3000" b="0" dirty="0">
                <a:solidFill>
                  <a:srgbClr val="FF0000"/>
                </a:solidFill>
              </a:rPr>
              <a:t> </a:t>
            </a:r>
            <a:r>
              <a:rPr lang="en-US" sz="3000" b="0" dirty="0">
                <a:solidFill>
                  <a:schemeClr val="tx1"/>
                </a:solidFill>
              </a:rPr>
              <a:t>this </a:t>
            </a:r>
            <a:r>
              <a:rPr lang="en-US" sz="3000" dirty="0">
                <a:solidFill>
                  <a:srgbClr val="FF0000"/>
                </a:solidFill>
              </a:rPr>
              <a:t>non-serializable </a:t>
            </a:r>
            <a:r>
              <a:rPr lang="en-US" sz="3000" b="0" dirty="0">
                <a:solidFill>
                  <a:schemeClr val="tx1"/>
                </a:solidFill>
              </a:rPr>
              <a:t>interleaving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8" name="Left Arrow 7"/>
          <p:cNvSpPr/>
          <p:nvPr/>
        </p:nvSpPr>
        <p:spPr>
          <a:xfrm rot="18900000">
            <a:off x="3244358" y="2345612"/>
            <a:ext cx="527539" cy="448408"/>
          </a:xfrm>
          <a:prstGeom prst="leftArrow">
            <a:avLst/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20965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b="1" dirty="0">
                <a:solidFill>
                  <a:srgbClr val="0070C0"/>
                </a:solidFill>
              </a:rPr>
              <a:t>2PL rule:</a:t>
            </a:r>
            <a:r>
              <a:rPr lang="en-US" sz="2600" dirty="0"/>
              <a:t> Once a transaction has </a:t>
            </a:r>
            <a:r>
              <a:rPr lang="en-US" sz="2600" b="1" dirty="0">
                <a:solidFill>
                  <a:schemeClr val="accent3">
                    <a:lumMod val="50000"/>
                  </a:schemeClr>
                </a:solidFill>
              </a:rPr>
              <a:t>released</a:t>
            </a:r>
            <a:r>
              <a:rPr lang="en-US" sz="26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600" dirty="0"/>
              <a:t>a lock it is </a:t>
            </a:r>
            <a:r>
              <a:rPr lang="en-US" sz="2600" b="1" dirty="0">
                <a:solidFill>
                  <a:srgbClr val="FF0000"/>
                </a:solidFill>
              </a:rPr>
              <a:t>not allowed to obtain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/>
              <a:t>any other locks</a:t>
            </a:r>
          </a:p>
          <a:p>
            <a:r>
              <a:rPr lang="en-US" sz="2600" dirty="0"/>
              <a:t>A </a:t>
            </a:r>
            <a:r>
              <a:rPr lang="en-US" sz="2600" b="1" dirty="0">
                <a:solidFill>
                  <a:schemeClr val="accent6">
                    <a:lumMod val="75000"/>
                  </a:schemeClr>
                </a:solidFill>
              </a:rPr>
              <a:t>growing phase </a:t>
            </a:r>
            <a:r>
              <a:rPr lang="en-US" sz="2600" dirty="0"/>
              <a:t>when transaction acquires locks</a:t>
            </a:r>
          </a:p>
          <a:p>
            <a:pPr>
              <a:spcBef>
                <a:spcPts val="800"/>
              </a:spcBef>
            </a:pPr>
            <a:r>
              <a:rPr lang="en-US" sz="2600" spc="-150" dirty="0"/>
              <a:t>A </a:t>
            </a:r>
            <a:r>
              <a:rPr lang="en-US" sz="2600" b="1" spc="-150" dirty="0">
                <a:solidFill>
                  <a:schemeClr val="accent6">
                    <a:lumMod val="75000"/>
                  </a:schemeClr>
                </a:solidFill>
              </a:rPr>
              <a:t>shrinking phase </a:t>
            </a:r>
            <a:r>
              <a:rPr lang="en-US" sz="2600" spc="-150" dirty="0"/>
              <a:t>when transaction releases locks</a:t>
            </a:r>
            <a:endParaRPr lang="en-US" sz="2600" dirty="0"/>
          </a:p>
          <a:p>
            <a:r>
              <a:rPr lang="en-US" sz="2600" dirty="0"/>
              <a:t>In practice:</a:t>
            </a:r>
          </a:p>
          <a:p>
            <a:pPr lvl="1"/>
            <a:r>
              <a:rPr lang="en-US" sz="2400" dirty="0"/>
              <a:t>Growing phase is the entire transaction</a:t>
            </a:r>
          </a:p>
          <a:p>
            <a:pPr lvl="1"/>
            <a:r>
              <a:rPr lang="en-US" sz="2400" dirty="0"/>
              <a:t>Shrinking phase is during commit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Two-phase locking (2PL)</a:t>
            </a:r>
          </a:p>
        </p:txBody>
      </p:sp>
    </p:spTree>
    <p:extLst>
      <p:ext uri="{BB962C8B-B14F-4D97-AF65-F5344CB8AC3E}">
        <p14:creationId xmlns:p14="http://schemas.microsoft.com/office/powerpoint/2010/main" val="383151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i="1" dirty="0"/>
              <a:t>Definition:</a:t>
            </a:r>
            <a:r>
              <a:rPr lang="en-US" dirty="0"/>
              <a:t> A unit of work: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dirty="0"/>
              <a:t>May consist of </a:t>
            </a:r>
            <a:r>
              <a:rPr lang="en-US" b="1" dirty="0">
                <a:solidFill>
                  <a:srgbClr val="0070C0"/>
                </a:solidFill>
              </a:rPr>
              <a:t>multiple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data accesses or updates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dirty="0"/>
              <a:t>Must </a:t>
            </a:r>
            <a:r>
              <a:rPr lang="en-US" b="1" dirty="0">
                <a:solidFill>
                  <a:srgbClr val="0070C0"/>
                </a:solidFill>
              </a:rPr>
              <a:t>commit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or </a:t>
            </a:r>
            <a:r>
              <a:rPr lang="en-US" b="1" dirty="0">
                <a:solidFill>
                  <a:srgbClr val="0070C0"/>
                </a:solidFill>
              </a:rPr>
              <a:t>abort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as a </a:t>
            </a:r>
            <a:r>
              <a:rPr lang="en-US" b="1" dirty="0"/>
              <a:t>single atomic unit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endParaRPr lang="en-US" dirty="0"/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dirty="0"/>
              <a:t>Transactions can either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commit,</a:t>
            </a:r>
            <a:r>
              <a:rPr lang="en-US" dirty="0"/>
              <a:t> or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abort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dirty="0"/>
              <a:t>When </a:t>
            </a:r>
            <a:r>
              <a:rPr lang="en-US" b="1" dirty="0"/>
              <a:t>commit,</a:t>
            </a:r>
            <a:r>
              <a:rPr lang="en-US" dirty="0"/>
              <a:t> all updates performed on database are made permanent, visible to other transactions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dirty="0"/>
              <a:t>When </a:t>
            </a:r>
            <a:r>
              <a:rPr lang="en-US" b="1" dirty="0"/>
              <a:t>abort,</a:t>
            </a:r>
            <a:r>
              <a:rPr lang="en-US" dirty="0"/>
              <a:t> database restored to a state such that the aborting transaction never executed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11C5-E04E-4942-8174-12BB645D56A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transaction</a:t>
            </a:r>
          </a:p>
        </p:txBody>
      </p:sp>
    </p:spTree>
    <p:extLst>
      <p:ext uri="{BB962C8B-B14F-4D97-AF65-F5344CB8AC3E}">
        <p14:creationId xmlns:p14="http://schemas.microsoft.com/office/powerpoint/2010/main" val="2086858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316090" cy="5620850"/>
          </a:xfrm>
        </p:spPr>
        <p:txBody>
          <a:bodyPr>
            <a:noAutofit/>
          </a:bodyPr>
          <a:lstStyle/>
          <a:p>
            <a:r>
              <a:rPr lang="en-US" sz="2600" b="1" dirty="0">
                <a:solidFill>
                  <a:srgbClr val="0070C0"/>
                </a:solidFill>
              </a:rPr>
              <a:t>2PL rule:</a:t>
            </a:r>
            <a:r>
              <a:rPr lang="en-US" sz="2600" dirty="0"/>
              <a:t> Once a transaction has </a:t>
            </a:r>
            <a:r>
              <a:rPr lang="en-US" sz="2600" b="1" dirty="0">
                <a:solidFill>
                  <a:schemeClr val="accent3">
                    <a:lumMod val="50000"/>
                  </a:schemeClr>
                </a:solidFill>
              </a:rPr>
              <a:t>released</a:t>
            </a:r>
            <a:r>
              <a:rPr lang="en-US" sz="26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600" dirty="0"/>
              <a:t>a lock it is </a:t>
            </a:r>
            <a:r>
              <a:rPr lang="en-US" sz="2600" b="1" dirty="0">
                <a:solidFill>
                  <a:srgbClr val="FF0000"/>
                </a:solidFill>
              </a:rPr>
              <a:t>not allowed to obtain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/>
              <a:t>any other locks</a:t>
            </a:r>
          </a:p>
          <a:p>
            <a:pPr marL="0" indent="0">
              <a:spcBef>
                <a:spcPts val="2400"/>
              </a:spcBef>
              <a:spcAft>
                <a:spcPts val="600"/>
              </a:spcAft>
              <a:buNone/>
              <a:tabLst>
                <a:tab pos="1541463" algn="l"/>
                <a:tab pos="3082925" algn="l"/>
                <a:tab pos="5884863" algn="l"/>
              </a:tabLst>
            </a:pPr>
            <a:r>
              <a:rPr lang="en-US" sz="2600" b="1" dirty="0"/>
              <a:t>transfer:</a:t>
            </a:r>
            <a:r>
              <a:rPr lang="en-US" sz="2600" dirty="0"/>
              <a:t> 	◢</a:t>
            </a:r>
            <a:r>
              <a:rPr lang="en-US" sz="2600" baseline="-25000" dirty="0"/>
              <a:t>A</a:t>
            </a:r>
            <a:r>
              <a:rPr lang="en-US" sz="2600" dirty="0"/>
              <a:t> r</a:t>
            </a:r>
            <a:r>
              <a:rPr lang="en-US" sz="2600" baseline="-25000" dirty="0"/>
              <a:t>A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FF0000"/>
                </a:solidFill>
              </a:rPr>
              <a:t>w</a:t>
            </a:r>
            <a:r>
              <a:rPr lang="en-US" sz="2600" baseline="-25000" dirty="0">
                <a:solidFill>
                  <a:srgbClr val="FF0000"/>
                </a:solidFill>
              </a:rPr>
              <a:t>A</a:t>
            </a:r>
            <a:r>
              <a:rPr lang="en-US" sz="2600" dirty="0"/>
              <a:t> ◣</a:t>
            </a:r>
            <a:r>
              <a:rPr lang="en-US" sz="2600" baseline="-25000" dirty="0"/>
              <a:t>A</a:t>
            </a:r>
            <a:r>
              <a:rPr lang="en-US" sz="2600" dirty="0"/>
              <a:t> 		◢</a:t>
            </a:r>
            <a:r>
              <a:rPr lang="en-US" sz="2600" baseline="-25000" dirty="0"/>
              <a:t>B</a:t>
            </a:r>
            <a:r>
              <a:rPr lang="en-US" sz="2600" dirty="0"/>
              <a:t> r</a:t>
            </a:r>
            <a:r>
              <a:rPr lang="en-US" sz="2600" baseline="-25000" dirty="0"/>
              <a:t>B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FF0000"/>
                </a:solidFill>
              </a:rPr>
              <a:t>w</a:t>
            </a:r>
            <a:r>
              <a:rPr lang="en-US" sz="2600" baseline="-25000" dirty="0">
                <a:solidFill>
                  <a:srgbClr val="FF0000"/>
                </a:solidFill>
              </a:rPr>
              <a:t>B</a:t>
            </a:r>
            <a:r>
              <a:rPr lang="en-US" sz="2600" dirty="0"/>
              <a:t> ◣</a:t>
            </a:r>
            <a:r>
              <a:rPr lang="en-US" sz="2600" baseline="-25000" dirty="0"/>
              <a:t>B  </a:t>
            </a:r>
            <a:r>
              <a:rPr lang="de-DE" sz="2600" b="1" dirty="0">
                <a:solidFill>
                  <a:prstClr val="black"/>
                </a:solidFill>
              </a:rPr>
              <a:t>© </a:t>
            </a:r>
            <a:endParaRPr lang="en-US" sz="2600" b="1" u="sng" baseline="300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  <a:tabLst>
                <a:tab pos="1541463" algn="l"/>
                <a:tab pos="3082925" algn="l"/>
                <a:tab pos="5884863" algn="l"/>
              </a:tabLst>
            </a:pPr>
            <a:r>
              <a:rPr lang="en-US" sz="2600" b="1" dirty="0"/>
              <a:t>sum:</a:t>
            </a:r>
            <a:r>
              <a:rPr lang="en-US" sz="2600" dirty="0"/>
              <a:t> 		 ◿</a:t>
            </a:r>
            <a:r>
              <a:rPr lang="en-US" sz="2600" baseline="-25000" dirty="0"/>
              <a:t>A </a:t>
            </a:r>
            <a:r>
              <a:rPr lang="en-US" sz="2600" dirty="0"/>
              <a:t>r</a:t>
            </a:r>
            <a:r>
              <a:rPr lang="en-US" sz="2600" baseline="-25000" dirty="0"/>
              <a:t>A</a:t>
            </a:r>
            <a:r>
              <a:rPr lang="en-US" sz="2600" dirty="0"/>
              <a:t> ◺</a:t>
            </a:r>
            <a:r>
              <a:rPr lang="en-US" sz="2600" baseline="-25000" dirty="0"/>
              <a:t>A </a:t>
            </a:r>
            <a:r>
              <a:rPr lang="en-US" sz="2600" dirty="0"/>
              <a:t>◿</a:t>
            </a:r>
            <a:r>
              <a:rPr lang="en-US" sz="2600" baseline="-25000" dirty="0"/>
              <a:t>B </a:t>
            </a:r>
            <a:r>
              <a:rPr lang="en-US" sz="2600" dirty="0"/>
              <a:t>r</a:t>
            </a:r>
            <a:r>
              <a:rPr lang="en-US" sz="2600" baseline="-25000" dirty="0"/>
              <a:t>B</a:t>
            </a:r>
            <a:r>
              <a:rPr lang="en-US" sz="2600" dirty="0"/>
              <a:t> ◺</a:t>
            </a:r>
            <a:r>
              <a:rPr lang="en-US" sz="2600" baseline="-25000" dirty="0"/>
              <a:t>B </a:t>
            </a:r>
            <a:r>
              <a:rPr lang="de-DE" sz="2600" b="1" dirty="0"/>
              <a:t>©</a:t>
            </a:r>
            <a:endParaRPr lang="en-US" sz="2600" b="1" dirty="0"/>
          </a:p>
          <a:p>
            <a:pPr marL="0" indent="0" algn="r">
              <a:spcBef>
                <a:spcPts val="600"/>
              </a:spcBef>
              <a:spcAft>
                <a:spcPts val="600"/>
              </a:spcAft>
              <a:buNone/>
              <a:tabLst>
                <a:tab pos="1820863" algn="l"/>
                <a:tab pos="5026025" algn="l"/>
              </a:tabLst>
            </a:pPr>
            <a:endParaRPr lang="en-US" sz="2600" b="1" dirty="0"/>
          </a:p>
          <a:p>
            <a:pPr marL="0" indent="0" algn="r">
              <a:spcBef>
                <a:spcPts val="600"/>
              </a:spcBef>
              <a:spcAft>
                <a:spcPts val="600"/>
              </a:spcAft>
              <a:buNone/>
              <a:tabLst>
                <a:tab pos="1820863" algn="l"/>
                <a:tab pos="5026025" algn="l"/>
              </a:tabLst>
            </a:pPr>
            <a:endParaRPr lang="en-US" sz="2600" b="1" dirty="0"/>
          </a:p>
          <a:p>
            <a:pPr marL="0" indent="0" algn="r">
              <a:spcBef>
                <a:spcPts val="600"/>
              </a:spcBef>
              <a:spcAft>
                <a:spcPts val="600"/>
              </a:spcAft>
              <a:buNone/>
              <a:tabLst>
                <a:tab pos="1820863" algn="l"/>
                <a:tab pos="5026025" algn="l"/>
              </a:tabLst>
            </a:pPr>
            <a:r>
              <a:rPr lang="en-US" sz="2600" b="1" dirty="0"/>
              <a:t>Time </a:t>
            </a:r>
            <a:r>
              <a:rPr lang="en-US" sz="2600" b="1" dirty="0">
                <a:sym typeface="Wingdings"/>
              </a:rPr>
              <a:t></a:t>
            </a:r>
          </a:p>
          <a:p>
            <a:pPr marL="0" indent="0" algn="r">
              <a:spcBef>
                <a:spcPts val="200"/>
              </a:spcBef>
              <a:spcAft>
                <a:spcPts val="200"/>
              </a:spcAft>
              <a:buNone/>
              <a:tabLst>
                <a:tab pos="1820863" algn="l"/>
                <a:tab pos="5026025" algn="l"/>
              </a:tabLst>
            </a:pPr>
            <a:r>
              <a:rPr lang="en-US" sz="2600" b="1" dirty="0"/>
              <a:t>© = commit</a:t>
            </a:r>
          </a:p>
          <a:p>
            <a:pPr marL="0" indent="0" algn="r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2600" dirty="0"/>
              <a:t>◢ /◿ = </a:t>
            </a:r>
            <a:r>
              <a:rPr lang="en-US" sz="2600" b="1" dirty="0"/>
              <a:t>X- / S-lock</a:t>
            </a:r>
            <a:r>
              <a:rPr lang="en-US" sz="2600" dirty="0"/>
              <a:t>; ◣ / ◺ = </a:t>
            </a:r>
            <a:r>
              <a:rPr lang="en-US" sz="2600" b="1" dirty="0"/>
              <a:t>X- / S-unlock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/>
              <a:t>2PL allows only </a:t>
            </a:r>
            <a:r>
              <a:rPr lang="en-US" sz="3800"/>
              <a:t>serializable schedules</a:t>
            </a:r>
            <a:endParaRPr lang="en-US" sz="3800" dirty="0"/>
          </a:p>
        </p:txBody>
      </p:sp>
      <p:sp>
        <p:nvSpPr>
          <p:cNvPr id="5" name="Rectangle 4"/>
          <p:cNvSpPr/>
          <p:nvPr/>
        </p:nvSpPr>
        <p:spPr>
          <a:xfrm>
            <a:off x="537468" y="3973814"/>
            <a:ext cx="8097716" cy="57150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800" b="0" dirty="0">
                <a:solidFill>
                  <a:schemeClr val="tx1"/>
                </a:solidFill>
              </a:rPr>
              <a:t>2PL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precludes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0" dirty="0">
                <a:solidFill>
                  <a:schemeClr val="tx1"/>
                </a:solidFill>
              </a:rPr>
              <a:t>this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rgbClr val="FF0000"/>
                </a:solidFill>
              </a:rPr>
              <a:t>non-serializable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0" dirty="0">
                <a:solidFill>
                  <a:schemeClr val="tx1"/>
                </a:solidFill>
              </a:rPr>
              <a:t>interleaving</a:t>
            </a:r>
          </a:p>
        </p:txBody>
      </p:sp>
      <p:sp>
        <p:nvSpPr>
          <p:cNvPr id="6" name="&quot;No&quot; Symbol 5"/>
          <p:cNvSpPr/>
          <p:nvPr/>
        </p:nvSpPr>
        <p:spPr>
          <a:xfrm>
            <a:off x="6224951" y="2712218"/>
            <a:ext cx="378070" cy="378070"/>
          </a:xfrm>
          <a:prstGeom prst="noSmoking">
            <a:avLst/>
          </a:prstGeom>
          <a:solidFill>
            <a:srgbClr val="FF0000">
              <a:alpha val="33000"/>
            </a:srgb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&quot;No&quot; Symbol 6"/>
          <p:cNvSpPr/>
          <p:nvPr/>
        </p:nvSpPr>
        <p:spPr>
          <a:xfrm>
            <a:off x="4586326" y="3288821"/>
            <a:ext cx="378070" cy="378070"/>
          </a:xfrm>
          <a:prstGeom prst="noSmoking">
            <a:avLst/>
          </a:prstGeom>
          <a:solidFill>
            <a:srgbClr val="FF0000">
              <a:alpha val="33000"/>
            </a:srgb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09421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/>
              <a:t>2PL and transaction concurrency</a:t>
            </a:r>
          </a:p>
        </p:txBody>
      </p:sp>
      <p:sp>
        <p:nvSpPr>
          <p:cNvPr id="5" name="Rectangle 4"/>
          <p:cNvSpPr/>
          <p:nvPr/>
        </p:nvSpPr>
        <p:spPr>
          <a:xfrm>
            <a:off x="360275" y="3969816"/>
            <a:ext cx="8538796" cy="57150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800" b="0" dirty="0">
                <a:solidFill>
                  <a:schemeClr val="tx1"/>
                </a:solidFill>
              </a:rPr>
              <a:t>2PL 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permits</a:t>
            </a:r>
            <a:r>
              <a:rPr lang="en-US" sz="2800" b="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800" b="0" dirty="0">
                <a:solidFill>
                  <a:schemeClr val="tx1"/>
                </a:solidFill>
              </a:rPr>
              <a:t>this </a:t>
            </a:r>
            <a:r>
              <a:rPr lang="en-US" sz="2800" dirty="0">
                <a:solidFill>
                  <a:srgbClr val="0070C0"/>
                </a:solidFill>
              </a:rPr>
              <a:t>serializable, interleaved </a:t>
            </a:r>
            <a:r>
              <a:rPr lang="en-US" sz="2800" b="0" dirty="0">
                <a:solidFill>
                  <a:schemeClr val="tx1"/>
                </a:solidFill>
              </a:rPr>
              <a:t>schedule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 bwMode="auto">
          <a:xfrm>
            <a:off x="350196" y="1449421"/>
            <a:ext cx="8320275" cy="5008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en-US" sz="2600" b="1" dirty="0">
                <a:solidFill>
                  <a:srgbClr val="0070C0"/>
                </a:solidFill>
              </a:rPr>
              <a:t>2PL rule:</a:t>
            </a:r>
            <a:r>
              <a:rPr lang="en-US" sz="2600" b="0" dirty="0"/>
              <a:t> Once a transaction has </a:t>
            </a:r>
            <a:r>
              <a:rPr lang="en-US" sz="2600" b="1" dirty="0">
                <a:solidFill>
                  <a:schemeClr val="accent3">
                    <a:lumMod val="50000"/>
                  </a:schemeClr>
                </a:solidFill>
              </a:rPr>
              <a:t>released</a:t>
            </a:r>
            <a:r>
              <a:rPr lang="en-US" sz="2600" b="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600" b="0" dirty="0"/>
              <a:t>a lock it is </a:t>
            </a:r>
            <a:r>
              <a:rPr lang="en-US" sz="2600" b="1" dirty="0">
                <a:solidFill>
                  <a:srgbClr val="FF0000"/>
                </a:solidFill>
              </a:rPr>
              <a:t>not allowed to obtain</a:t>
            </a:r>
            <a:r>
              <a:rPr lang="en-US" sz="2600" b="0" dirty="0">
                <a:solidFill>
                  <a:srgbClr val="FF0000"/>
                </a:solidFill>
              </a:rPr>
              <a:t> </a:t>
            </a:r>
            <a:r>
              <a:rPr lang="en-US" sz="2600" b="0" dirty="0"/>
              <a:t>any other locks</a:t>
            </a:r>
          </a:p>
          <a:p>
            <a:pPr marL="0" indent="0">
              <a:lnSpc>
                <a:spcPct val="90000"/>
              </a:lnSpc>
              <a:spcBef>
                <a:spcPts val="2800"/>
              </a:spcBef>
              <a:spcAft>
                <a:spcPts val="600"/>
              </a:spcAft>
              <a:buFont typeface="Arial" pitchFamily="-1" charset="0"/>
              <a:buNone/>
              <a:tabLst>
                <a:tab pos="1541463" algn="l"/>
                <a:tab pos="2398713" algn="l"/>
                <a:tab pos="3135313" algn="l"/>
                <a:tab pos="4510088" algn="l"/>
              </a:tabLst>
            </a:pPr>
            <a:r>
              <a:rPr lang="en-US" sz="2600" b="1" dirty="0"/>
              <a:t>transfer:</a:t>
            </a:r>
            <a:r>
              <a:rPr lang="en-US" sz="2600" b="0" dirty="0"/>
              <a:t>		◿</a:t>
            </a:r>
            <a:r>
              <a:rPr lang="en-US" sz="2600" b="0" baseline="-25000" dirty="0"/>
              <a:t>A</a:t>
            </a:r>
            <a:r>
              <a:rPr lang="en-US" sz="2600" b="0" dirty="0"/>
              <a:t> </a:t>
            </a:r>
            <a:r>
              <a:rPr lang="en-US" sz="2600" b="0" dirty="0" err="1"/>
              <a:t>r</a:t>
            </a:r>
            <a:r>
              <a:rPr lang="en-US" sz="2600" b="0" baseline="-25000" dirty="0" err="1"/>
              <a:t>A</a:t>
            </a:r>
            <a:r>
              <a:rPr lang="en-US" sz="2600" b="0" dirty="0"/>
              <a:t>		◢</a:t>
            </a:r>
            <a:r>
              <a:rPr lang="en-US" sz="2600" b="0" baseline="-25000" dirty="0"/>
              <a:t>A </a:t>
            </a:r>
            <a:r>
              <a:rPr lang="en-US" sz="2600" b="0" dirty="0" err="1">
                <a:solidFill>
                  <a:srgbClr val="FF0000"/>
                </a:solidFill>
              </a:rPr>
              <a:t>w</a:t>
            </a:r>
            <a:r>
              <a:rPr lang="en-US" sz="2600" b="0" baseline="-25000" dirty="0" err="1">
                <a:solidFill>
                  <a:srgbClr val="FF0000"/>
                </a:solidFill>
              </a:rPr>
              <a:t>A</a:t>
            </a:r>
            <a:r>
              <a:rPr lang="en-US" sz="2600" b="0" dirty="0"/>
              <a:t> ◿</a:t>
            </a:r>
            <a:r>
              <a:rPr lang="en-US" sz="2600" b="0" baseline="-25000" dirty="0"/>
              <a:t>B </a:t>
            </a:r>
            <a:r>
              <a:rPr lang="en-US" sz="2600" b="0" dirty="0" err="1"/>
              <a:t>r</a:t>
            </a:r>
            <a:r>
              <a:rPr lang="en-US" sz="2600" b="0" baseline="-25000" dirty="0" err="1"/>
              <a:t>B</a:t>
            </a:r>
            <a:r>
              <a:rPr lang="en-US" sz="2600" b="0" dirty="0"/>
              <a:t> ◢</a:t>
            </a:r>
            <a:r>
              <a:rPr lang="en-US" sz="2600" b="0" baseline="-25000" dirty="0"/>
              <a:t>B </a:t>
            </a:r>
            <a:r>
              <a:rPr lang="en-US" sz="2600" b="0" dirty="0" err="1">
                <a:solidFill>
                  <a:srgbClr val="FF0000"/>
                </a:solidFill>
              </a:rPr>
              <a:t>w</a:t>
            </a:r>
            <a:r>
              <a:rPr lang="en-US" sz="2600" b="0" baseline="-25000" dirty="0" err="1">
                <a:solidFill>
                  <a:srgbClr val="FF0000"/>
                </a:solidFill>
              </a:rPr>
              <a:t>B</a:t>
            </a:r>
            <a:r>
              <a:rPr lang="en-US" sz="2600" b="1" dirty="0"/>
              <a:t>✻</a:t>
            </a:r>
            <a:r>
              <a:rPr lang="de-DE" sz="2600" b="1" dirty="0">
                <a:solidFill>
                  <a:prstClr val="black"/>
                </a:solidFill>
              </a:rPr>
              <a:t>© </a:t>
            </a:r>
            <a:endParaRPr lang="en-US" sz="2600" b="1" u="sng" baseline="30000" dirty="0"/>
          </a:p>
          <a:p>
            <a:pPr marL="0" indent="0">
              <a:lnSpc>
                <a:spcPct val="90000"/>
              </a:lnSpc>
              <a:spcBef>
                <a:spcPts val="800"/>
              </a:spcBef>
              <a:spcAft>
                <a:spcPts val="600"/>
              </a:spcAft>
              <a:buFont typeface="Arial" pitchFamily="-1" charset="0"/>
              <a:buNone/>
              <a:tabLst>
                <a:tab pos="1541463" algn="l"/>
                <a:tab pos="2398713" algn="l"/>
                <a:tab pos="3135313" algn="l"/>
                <a:tab pos="4510088" algn="l"/>
              </a:tabLst>
            </a:pPr>
            <a:r>
              <a:rPr lang="en-US" sz="2600" b="1" dirty="0"/>
              <a:t>sum:</a:t>
            </a:r>
            <a:r>
              <a:rPr lang="en-US" sz="2600" b="0" dirty="0"/>
              <a:t>	◿</a:t>
            </a:r>
            <a:r>
              <a:rPr lang="en-US" sz="2600" b="0" baseline="-25000" dirty="0"/>
              <a:t>A </a:t>
            </a:r>
            <a:r>
              <a:rPr lang="en-US" sz="2600" b="0" dirty="0" err="1"/>
              <a:t>r</a:t>
            </a:r>
            <a:r>
              <a:rPr lang="en-US" sz="2600" b="0" baseline="-25000" dirty="0" err="1"/>
              <a:t>A</a:t>
            </a:r>
            <a:r>
              <a:rPr lang="en-US" sz="2600" b="0" dirty="0"/>
              <a:t> 		◿</a:t>
            </a:r>
            <a:r>
              <a:rPr lang="en-US" sz="2600" b="0" baseline="-25000" dirty="0"/>
              <a:t>B </a:t>
            </a:r>
            <a:r>
              <a:rPr lang="en-US" sz="2600" b="0" dirty="0" err="1"/>
              <a:t>r</a:t>
            </a:r>
            <a:r>
              <a:rPr lang="en-US" sz="2600" b="0" baseline="-25000" dirty="0" err="1"/>
              <a:t>B</a:t>
            </a:r>
            <a:r>
              <a:rPr lang="en-US" sz="2600" b="1" dirty="0"/>
              <a:t>✻</a:t>
            </a:r>
            <a:r>
              <a:rPr lang="de-DE" sz="2600" b="1" dirty="0"/>
              <a:t>©</a:t>
            </a:r>
            <a:endParaRPr lang="en-US" sz="2600" b="1" dirty="0"/>
          </a:p>
          <a:p>
            <a:pPr marL="0" indent="0" algn="r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-1" charset="0"/>
              <a:buNone/>
              <a:tabLst>
                <a:tab pos="1820863" algn="l"/>
                <a:tab pos="5026025" algn="l"/>
              </a:tabLst>
            </a:pPr>
            <a:endParaRPr lang="en-US" sz="2600" b="1" dirty="0"/>
          </a:p>
          <a:p>
            <a:pPr marL="0" indent="0" algn="r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-1" charset="0"/>
              <a:buNone/>
              <a:tabLst>
                <a:tab pos="1820863" algn="l"/>
                <a:tab pos="5026025" algn="l"/>
              </a:tabLst>
            </a:pPr>
            <a:endParaRPr lang="en-US" sz="2600" b="1" dirty="0"/>
          </a:p>
          <a:p>
            <a:pPr marL="0" indent="0" algn="r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-1" charset="0"/>
              <a:buNone/>
              <a:tabLst>
                <a:tab pos="1820863" algn="l"/>
                <a:tab pos="5026025" algn="l"/>
              </a:tabLst>
            </a:pPr>
            <a:r>
              <a:rPr lang="en-US" sz="2600" b="1" dirty="0"/>
              <a:t>Time </a:t>
            </a:r>
            <a:r>
              <a:rPr lang="en-US" sz="2600" b="1" dirty="0">
                <a:sym typeface="Wingdings"/>
              </a:rPr>
              <a:t></a:t>
            </a:r>
          </a:p>
          <a:p>
            <a:pPr marL="0" indent="0" algn="r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Font typeface="Arial" pitchFamily="-1" charset="0"/>
              <a:buNone/>
              <a:tabLst>
                <a:tab pos="1820863" algn="l"/>
                <a:tab pos="5026025" algn="l"/>
              </a:tabLst>
            </a:pPr>
            <a:r>
              <a:rPr lang="en-US" sz="2600" b="1" dirty="0"/>
              <a:t>© = commit</a:t>
            </a:r>
          </a:p>
          <a:p>
            <a:pPr marL="0" indent="0" algn="r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Font typeface="Arial" pitchFamily="-1" charset="0"/>
              <a:buNone/>
            </a:pPr>
            <a:r>
              <a:rPr lang="en-US" sz="2600" b="0" dirty="0"/>
              <a:t>◢ /◿ = </a:t>
            </a:r>
            <a:r>
              <a:rPr lang="en-US" sz="2600" b="1" dirty="0"/>
              <a:t>X- / S-lock</a:t>
            </a:r>
            <a:r>
              <a:rPr lang="en-US" sz="2600" b="0" dirty="0"/>
              <a:t>; ◣ / ◺ = </a:t>
            </a:r>
            <a:r>
              <a:rPr lang="en-US" sz="2600" b="1" dirty="0"/>
              <a:t>X- / S-unlock </a:t>
            </a:r>
          </a:p>
          <a:p>
            <a:pPr marL="0" indent="0" algn="r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Font typeface="Arial" pitchFamily="-1" charset="0"/>
              <a:buNone/>
            </a:pPr>
            <a:r>
              <a:rPr lang="en-US" sz="2600" b="1" dirty="0"/>
              <a:t>✻ = release all locks</a:t>
            </a:r>
          </a:p>
          <a:p>
            <a:pPr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</a:pPr>
            <a:endParaRPr lang="en-US" sz="2600" b="0" dirty="0"/>
          </a:p>
        </p:txBody>
      </p:sp>
    </p:spTree>
    <p:extLst>
      <p:ext uri="{BB962C8B-B14F-4D97-AF65-F5344CB8AC3E}">
        <p14:creationId xmlns:p14="http://schemas.microsoft.com/office/powerpoint/2010/main" val="1009782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217716" y="1425362"/>
            <a:ext cx="4403271" cy="255697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400" b="1" dirty="0" err="1">
                <a:solidFill>
                  <a:srgbClr val="0070C0"/>
                </a:solidFill>
              </a:rPr>
              <a:t>Linearizability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dirty="0"/>
              <a:t>is a guarantee about </a:t>
            </a:r>
            <a:r>
              <a:rPr lang="en-US" sz="2400" b="1" dirty="0"/>
              <a:t>single</a:t>
            </a:r>
            <a:r>
              <a:rPr lang="en-US" sz="2400" dirty="0"/>
              <a:t> operations on </a:t>
            </a:r>
            <a:r>
              <a:rPr lang="en-US" sz="2400" b="1" dirty="0"/>
              <a:t>single</a:t>
            </a:r>
            <a:r>
              <a:rPr lang="en-US" sz="2400" dirty="0"/>
              <a:t> objects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2400" dirty="0"/>
              <a:t>Once write completes, all later reads (by wall clock) should reflect that write</a:t>
            </a:r>
          </a:p>
          <a:p>
            <a:pPr>
              <a:lnSpc>
                <a:spcPct val="100000"/>
              </a:lnSpc>
            </a:pP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01634" y="1425362"/>
            <a:ext cx="4326690" cy="255697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400" b="1" dirty="0">
                <a:solidFill>
                  <a:srgbClr val="0070C0"/>
                </a:solidFill>
              </a:rPr>
              <a:t>Serializability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/>
              <a:t>is a guarantee about </a:t>
            </a:r>
            <a:r>
              <a:rPr lang="en-US" sz="2400" b="1" dirty="0"/>
              <a:t>transactions</a:t>
            </a:r>
            <a:r>
              <a:rPr lang="en-US" sz="2400" dirty="0"/>
              <a:t> over </a:t>
            </a:r>
            <a:r>
              <a:rPr lang="en-US" sz="2400" b="1" dirty="0"/>
              <a:t>one or more </a:t>
            </a:r>
            <a:r>
              <a:rPr lang="en-US" sz="2400" dirty="0"/>
              <a:t>objects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2400" dirty="0"/>
              <a:t>Doesn’t impose real-time constraints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6703" y="21768"/>
            <a:ext cx="8001000" cy="1066800"/>
          </a:xfrm>
        </p:spPr>
        <p:txBody>
          <a:bodyPr/>
          <a:lstStyle/>
          <a:p>
            <a:r>
              <a:rPr lang="en-US" dirty="0"/>
              <a:t>Serializability versus linearizability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 bwMode="auto">
          <a:xfrm>
            <a:off x="214691" y="4319133"/>
            <a:ext cx="8759364" cy="2158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»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dirty="0"/>
              <a:t>Linearizability + serializability =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strict serializability</a:t>
            </a:r>
            <a:endParaRPr lang="en-US" dirty="0"/>
          </a:p>
          <a:p>
            <a:pPr lvl="1">
              <a:lnSpc>
                <a:spcPct val="100000"/>
              </a:lnSpc>
            </a:pPr>
            <a:r>
              <a:rPr lang="en-US" b="0" spc="-150" dirty="0"/>
              <a:t>Transaction behavior equivalent to some serial execution</a:t>
            </a:r>
          </a:p>
          <a:p>
            <a:pPr lvl="2">
              <a:lnSpc>
                <a:spcPct val="100000"/>
              </a:lnSpc>
            </a:pPr>
            <a:r>
              <a:rPr lang="en-US" dirty="0"/>
              <a:t>And</a:t>
            </a:r>
            <a:r>
              <a:rPr lang="en-US" b="0" dirty="0"/>
              <a:t> that serial execution </a:t>
            </a:r>
            <a:r>
              <a:rPr lang="en-US" dirty="0"/>
              <a:t>agrees with real-time</a:t>
            </a:r>
          </a:p>
          <a:p>
            <a:pPr>
              <a:lnSpc>
                <a:spcPct val="100000"/>
              </a:lnSpc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009296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565204" cy="5316504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Big Global Lock:  </a:t>
            </a:r>
            <a:r>
              <a:rPr lang="en-US" sz="2800" dirty="0"/>
              <a:t>Results in a </a:t>
            </a:r>
            <a:r>
              <a:rPr lang="en-US" sz="2800" b="1" dirty="0"/>
              <a:t>serial </a:t>
            </a:r>
            <a:r>
              <a:rPr lang="en-US" sz="2800" dirty="0"/>
              <a:t>transaction schedule at the </a:t>
            </a:r>
            <a:r>
              <a:rPr lang="en-US" sz="2800" dirty="0">
                <a:solidFill>
                  <a:srgbClr val="FF0000"/>
                </a:solidFill>
              </a:rPr>
              <a:t>cost of performance</a:t>
            </a:r>
          </a:p>
          <a:p>
            <a:r>
              <a:rPr lang="en-US" sz="2800" b="1" dirty="0">
                <a:solidFill>
                  <a:srgbClr val="0070C0"/>
                </a:solidFill>
              </a:rPr>
              <a:t>Two-phase locking with finer-grain locks:</a:t>
            </a:r>
          </a:p>
          <a:p>
            <a:pPr lvl="1"/>
            <a:r>
              <a:rPr lang="en-US" sz="2400" b="1" dirty="0">
                <a:solidFill>
                  <a:srgbClr val="FF0000"/>
                </a:solidFill>
              </a:rPr>
              <a:t>Growing phase </a:t>
            </a:r>
            <a:r>
              <a:rPr lang="en-US" sz="2400" dirty="0"/>
              <a:t>when </a:t>
            </a:r>
            <a:r>
              <a:rPr lang="en-US" sz="2400" dirty="0" err="1"/>
              <a:t>txn</a:t>
            </a:r>
            <a:r>
              <a:rPr lang="en-US" sz="2400" dirty="0"/>
              <a:t> acquires locks</a:t>
            </a:r>
          </a:p>
          <a:p>
            <a:pPr lvl="1"/>
            <a:r>
              <a:rPr lang="en-US" sz="2400" b="1" spc="-150" dirty="0">
                <a:solidFill>
                  <a:srgbClr val="FF0000"/>
                </a:solidFill>
              </a:rPr>
              <a:t>Shrinking phase </a:t>
            </a:r>
            <a:r>
              <a:rPr lang="en-US" sz="2400" spc="-150" dirty="0"/>
              <a:t>when </a:t>
            </a:r>
            <a:r>
              <a:rPr lang="en-US" sz="2400" spc="-150" dirty="0" err="1"/>
              <a:t>txn</a:t>
            </a:r>
            <a:r>
              <a:rPr lang="en-US" sz="2400" spc="-150" dirty="0"/>
              <a:t> releases locks (typically commit)</a:t>
            </a:r>
          </a:p>
          <a:p>
            <a:pPr lvl="1"/>
            <a:r>
              <a:rPr lang="en-US" sz="2400" spc="-150" dirty="0"/>
              <a:t>Allows </a:t>
            </a:r>
            <a:r>
              <a:rPr lang="en-US" sz="2400" spc="-150" dirty="0" err="1"/>
              <a:t>txn</a:t>
            </a:r>
            <a:r>
              <a:rPr lang="en-US" sz="2400" spc="-150" dirty="0"/>
              <a:t> to execute concurrently, </a:t>
            </a:r>
            <a:r>
              <a:rPr lang="en-US" sz="2400" spc="-150" dirty="0" err="1"/>
              <a:t>improvoing</a:t>
            </a:r>
            <a:r>
              <a:rPr lang="en-US" sz="2400" spc="-150" dirty="0"/>
              <a:t> performance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5" y="16215"/>
            <a:ext cx="8793805" cy="1066800"/>
          </a:xfrm>
        </p:spPr>
        <p:txBody>
          <a:bodyPr/>
          <a:lstStyle/>
          <a:p>
            <a:r>
              <a:rPr lang="en-US" sz="3800" dirty="0"/>
              <a:t>Recall: lock-based concurrency control</a:t>
            </a:r>
          </a:p>
        </p:txBody>
      </p:sp>
    </p:spTree>
    <p:extLst>
      <p:ext uri="{BB962C8B-B14F-4D97-AF65-F5344CB8AC3E}">
        <p14:creationId xmlns:p14="http://schemas.microsoft.com/office/powerpoint/2010/main" val="10966608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Transactions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6324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5018157" y="1422204"/>
            <a:ext cx="418368" cy="192212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25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Consider partitioned data over servers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697878" y="1672285"/>
            <a:ext cx="5869839" cy="400110"/>
            <a:chOff x="2532400" y="1639034"/>
            <a:chExt cx="5869839" cy="40011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2915839" y="181150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532400" y="1639034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O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697878" y="2324876"/>
            <a:ext cx="5869839" cy="400110"/>
            <a:chOff x="2532400" y="2125579"/>
            <a:chExt cx="5869839" cy="400110"/>
          </a:xfrm>
        </p:grpSpPr>
        <p:cxnSp>
          <p:nvCxnSpPr>
            <p:cNvPr id="41" name="Straight Arrow Connector 40"/>
            <p:cNvCxnSpPr/>
            <p:nvPr/>
          </p:nvCxnSpPr>
          <p:spPr>
            <a:xfrm>
              <a:off x="2915839" y="231467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2532400" y="2125579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P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697878" y="2977466"/>
            <a:ext cx="5869839" cy="400110"/>
            <a:chOff x="2532400" y="3404989"/>
            <a:chExt cx="5869839" cy="400110"/>
          </a:xfrm>
        </p:grpSpPr>
        <p:cxnSp>
          <p:nvCxnSpPr>
            <p:cNvPr id="44" name="Straight Arrow Connector 43"/>
            <p:cNvCxnSpPr/>
            <p:nvPr/>
          </p:nvCxnSpPr>
          <p:spPr>
            <a:xfrm>
              <a:off x="2915839" y="3610710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2532400" y="3404989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Q</a:t>
              </a:r>
            </a:p>
          </p:txBody>
        </p:sp>
      </p:grpSp>
      <p:sp>
        <p:nvSpPr>
          <p:cNvPr id="51" name="Content Placeholder 1"/>
          <p:cNvSpPr>
            <a:spLocks noGrp="1"/>
          </p:cNvSpPr>
          <p:nvPr>
            <p:ph idx="1"/>
          </p:nvPr>
        </p:nvSpPr>
        <p:spPr>
          <a:xfrm>
            <a:off x="548640" y="3749040"/>
            <a:ext cx="7934498" cy="2427379"/>
          </a:xfrm>
        </p:spPr>
        <p:txBody>
          <a:bodyPr>
            <a:normAutofit/>
          </a:bodyPr>
          <a:lstStyle/>
          <a:p>
            <a:r>
              <a:rPr lang="en-US" sz="2800" dirty="0"/>
              <a:t>Why not just use 2PL?</a:t>
            </a:r>
          </a:p>
          <a:p>
            <a:pPr lvl="1"/>
            <a:r>
              <a:rPr lang="en-US" sz="2400" dirty="0"/>
              <a:t>Grab locks over entire read and write set</a:t>
            </a:r>
          </a:p>
          <a:p>
            <a:pPr lvl="1"/>
            <a:r>
              <a:rPr lang="en-US" sz="2400" dirty="0"/>
              <a:t>Perform writes</a:t>
            </a:r>
          </a:p>
          <a:p>
            <a:pPr lvl="1"/>
            <a:r>
              <a:rPr lang="en-US" sz="2400" dirty="0"/>
              <a:t>Release locks (at commit time)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580243" y="148356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 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898732" y="2102903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 </a:t>
            </a:r>
          </a:p>
        </p:txBody>
      </p:sp>
      <p:sp>
        <p:nvSpPr>
          <p:cNvPr id="53" name="Rectangle 52"/>
          <p:cNvSpPr/>
          <p:nvPr/>
        </p:nvSpPr>
        <p:spPr>
          <a:xfrm>
            <a:off x="2457030" y="2766880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 </a:t>
            </a:r>
          </a:p>
        </p:txBody>
      </p:sp>
      <p:sp>
        <p:nvSpPr>
          <p:cNvPr id="59" name="Rectangle 58"/>
          <p:cNvSpPr/>
          <p:nvPr/>
        </p:nvSpPr>
        <p:spPr>
          <a:xfrm>
            <a:off x="4290597" y="1514822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U </a:t>
            </a:r>
          </a:p>
        </p:txBody>
      </p:sp>
      <p:sp>
        <p:nvSpPr>
          <p:cNvPr id="60" name="Rectangle 59"/>
          <p:cNvSpPr/>
          <p:nvPr/>
        </p:nvSpPr>
        <p:spPr>
          <a:xfrm>
            <a:off x="4290597" y="2134161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U </a:t>
            </a:r>
          </a:p>
        </p:txBody>
      </p:sp>
      <p:sp>
        <p:nvSpPr>
          <p:cNvPr id="61" name="Rectangle 60"/>
          <p:cNvSpPr/>
          <p:nvPr/>
        </p:nvSpPr>
        <p:spPr>
          <a:xfrm>
            <a:off x="4290597" y="2798138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U </a:t>
            </a:r>
          </a:p>
        </p:txBody>
      </p:sp>
      <p:sp>
        <p:nvSpPr>
          <p:cNvPr id="62" name="Rectangle 61"/>
          <p:cNvSpPr/>
          <p:nvPr/>
        </p:nvSpPr>
        <p:spPr>
          <a:xfrm>
            <a:off x="2014897" y="1469365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R </a:t>
            </a:r>
          </a:p>
        </p:txBody>
      </p:sp>
      <p:sp>
        <p:nvSpPr>
          <p:cNvPr id="63" name="Rectangle 62"/>
          <p:cNvSpPr/>
          <p:nvPr/>
        </p:nvSpPr>
        <p:spPr>
          <a:xfrm>
            <a:off x="2836486" y="210570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	R   W 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2839289" y="275686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   W </a:t>
            </a:r>
          </a:p>
        </p:txBody>
      </p:sp>
    </p:spTree>
    <p:extLst>
      <p:ext uri="{BB962C8B-B14F-4D97-AF65-F5344CB8AC3E}">
        <p14:creationId xmlns:p14="http://schemas.microsoft.com/office/powerpoint/2010/main" val="1732389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5018157" y="1422204"/>
            <a:ext cx="418368" cy="192212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26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Consider partitioned data over servers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697878" y="1672285"/>
            <a:ext cx="5869839" cy="400110"/>
            <a:chOff x="2532400" y="1639034"/>
            <a:chExt cx="5869839" cy="40011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2915839" y="181150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532400" y="1639034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O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697878" y="2324876"/>
            <a:ext cx="5869839" cy="400110"/>
            <a:chOff x="2532400" y="2125579"/>
            <a:chExt cx="5869839" cy="400110"/>
          </a:xfrm>
        </p:grpSpPr>
        <p:cxnSp>
          <p:nvCxnSpPr>
            <p:cNvPr id="41" name="Straight Arrow Connector 40"/>
            <p:cNvCxnSpPr/>
            <p:nvPr/>
          </p:nvCxnSpPr>
          <p:spPr>
            <a:xfrm>
              <a:off x="2915839" y="231467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2532400" y="2125579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P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697878" y="2977466"/>
            <a:ext cx="5869839" cy="400110"/>
            <a:chOff x="2532400" y="3404989"/>
            <a:chExt cx="5869839" cy="400110"/>
          </a:xfrm>
        </p:grpSpPr>
        <p:cxnSp>
          <p:nvCxnSpPr>
            <p:cNvPr id="44" name="Straight Arrow Connector 43"/>
            <p:cNvCxnSpPr/>
            <p:nvPr/>
          </p:nvCxnSpPr>
          <p:spPr>
            <a:xfrm>
              <a:off x="2915839" y="3610710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2532400" y="3404989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Q</a:t>
              </a:r>
            </a:p>
          </p:txBody>
        </p:sp>
      </p:grpSp>
      <p:sp>
        <p:nvSpPr>
          <p:cNvPr id="51" name="Content Placeholder 1"/>
          <p:cNvSpPr>
            <a:spLocks noGrp="1"/>
          </p:cNvSpPr>
          <p:nvPr>
            <p:ph idx="1"/>
          </p:nvPr>
        </p:nvSpPr>
        <p:spPr>
          <a:xfrm>
            <a:off x="548640" y="3748152"/>
            <a:ext cx="7256417" cy="2981924"/>
          </a:xfrm>
        </p:spPr>
        <p:txBody>
          <a:bodyPr>
            <a:normAutofit/>
          </a:bodyPr>
          <a:lstStyle/>
          <a:p>
            <a:r>
              <a:rPr lang="en-US" sz="2800" dirty="0"/>
              <a:t>How do you get </a:t>
            </a:r>
            <a:r>
              <a:rPr lang="en-US" sz="2800" dirty="0" err="1"/>
              <a:t>serializability</a:t>
            </a:r>
            <a:r>
              <a:rPr lang="en-US" sz="2800" dirty="0"/>
              <a:t>?</a:t>
            </a:r>
          </a:p>
          <a:p>
            <a:pPr lvl="1">
              <a:spcBef>
                <a:spcPts val="1600"/>
              </a:spcBef>
            </a:pPr>
            <a:r>
              <a:rPr lang="en-US" sz="2200" dirty="0"/>
              <a:t>On single machine, single COMMIT op in the WAL</a:t>
            </a:r>
          </a:p>
          <a:p>
            <a:pPr lvl="1">
              <a:spcBef>
                <a:spcPts val="1600"/>
              </a:spcBef>
            </a:pPr>
            <a:r>
              <a:rPr lang="en-US" sz="2200" dirty="0"/>
              <a:t>In distributed setting, assign global timestamp to </a:t>
            </a:r>
            <a:r>
              <a:rPr lang="en-US" sz="2200" dirty="0" err="1"/>
              <a:t>txn</a:t>
            </a:r>
            <a:r>
              <a:rPr lang="en-US" sz="2200" dirty="0"/>
              <a:t> (at sometime after lock acquisition and before commit)</a:t>
            </a:r>
            <a:endParaRPr lang="en-US" sz="1800" dirty="0"/>
          </a:p>
          <a:p>
            <a:pPr lvl="2">
              <a:spcBef>
                <a:spcPts val="400"/>
              </a:spcBef>
              <a:spcAft>
                <a:spcPts val="400"/>
              </a:spcAft>
            </a:pPr>
            <a:r>
              <a:rPr lang="en-US" sz="2200" dirty="0"/>
              <a:t>Centralized </a:t>
            </a:r>
            <a:r>
              <a:rPr lang="en-US" sz="2200" dirty="0" err="1"/>
              <a:t>txn</a:t>
            </a:r>
            <a:r>
              <a:rPr lang="en-US" sz="2200" dirty="0"/>
              <a:t> manager </a:t>
            </a:r>
          </a:p>
          <a:p>
            <a:pPr lvl="2">
              <a:spcBef>
                <a:spcPts val="400"/>
              </a:spcBef>
              <a:spcAft>
                <a:spcPts val="400"/>
              </a:spcAft>
            </a:pPr>
            <a:r>
              <a:rPr lang="en-US" sz="2200" dirty="0"/>
              <a:t>Distributed consensus on timestamp (not all ops)</a:t>
            </a:r>
          </a:p>
          <a:p>
            <a:pPr lvl="3"/>
            <a:endParaRPr lang="en-US" dirty="0"/>
          </a:p>
          <a:p>
            <a:pPr lvl="1"/>
            <a:endParaRPr lang="en-US" sz="2200" dirty="0"/>
          </a:p>
        </p:txBody>
      </p:sp>
      <p:sp>
        <p:nvSpPr>
          <p:cNvPr id="11" name="Rectangle 10"/>
          <p:cNvSpPr/>
          <p:nvPr/>
        </p:nvSpPr>
        <p:spPr>
          <a:xfrm>
            <a:off x="1580243" y="148356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 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898732" y="2102903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 </a:t>
            </a:r>
          </a:p>
        </p:txBody>
      </p:sp>
      <p:sp>
        <p:nvSpPr>
          <p:cNvPr id="53" name="Rectangle 52"/>
          <p:cNvSpPr/>
          <p:nvPr/>
        </p:nvSpPr>
        <p:spPr>
          <a:xfrm>
            <a:off x="2457030" y="2766880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 </a:t>
            </a:r>
          </a:p>
        </p:txBody>
      </p:sp>
      <p:sp>
        <p:nvSpPr>
          <p:cNvPr id="59" name="Rectangle 58"/>
          <p:cNvSpPr/>
          <p:nvPr/>
        </p:nvSpPr>
        <p:spPr>
          <a:xfrm>
            <a:off x="4290597" y="1514822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U </a:t>
            </a:r>
          </a:p>
        </p:txBody>
      </p:sp>
      <p:sp>
        <p:nvSpPr>
          <p:cNvPr id="60" name="Rectangle 59"/>
          <p:cNvSpPr/>
          <p:nvPr/>
        </p:nvSpPr>
        <p:spPr>
          <a:xfrm>
            <a:off x="4290597" y="2134161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U </a:t>
            </a:r>
          </a:p>
        </p:txBody>
      </p:sp>
      <p:sp>
        <p:nvSpPr>
          <p:cNvPr id="61" name="Rectangle 60"/>
          <p:cNvSpPr/>
          <p:nvPr/>
        </p:nvSpPr>
        <p:spPr>
          <a:xfrm>
            <a:off x="4290597" y="2798138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U </a:t>
            </a:r>
          </a:p>
        </p:txBody>
      </p:sp>
      <p:sp>
        <p:nvSpPr>
          <p:cNvPr id="62" name="Rectangle 61"/>
          <p:cNvSpPr/>
          <p:nvPr/>
        </p:nvSpPr>
        <p:spPr>
          <a:xfrm>
            <a:off x="2014897" y="1469365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R </a:t>
            </a:r>
          </a:p>
        </p:txBody>
      </p:sp>
      <p:sp>
        <p:nvSpPr>
          <p:cNvPr id="63" name="Rectangle 62"/>
          <p:cNvSpPr/>
          <p:nvPr/>
        </p:nvSpPr>
        <p:spPr>
          <a:xfrm>
            <a:off x="2836486" y="210570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	R   W 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2839289" y="275686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   W </a:t>
            </a:r>
          </a:p>
        </p:txBody>
      </p:sp>
    </p:spTree>
    <p:extLst>
      <p:ext uri="{BB962C8B-B14F-4D97-AF65-F5344CB8AC3E}">
        <p14:creationId xmlns:p14="http://schemas.microsoft.com/office/powerpoint/2010/main" val="740959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5018157" y="1422204"/>
            <a:ext cx="418368" cy="192212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27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Strawman:  Consensus per </a:t>
            </a:r>
            <a:r>
              <a:rPr lang="en-US" sz="3600" dirty="0" err="1"/>
              <a:t>txn</a:t>
            </a:r>
            <a:r>
              <a:rPr lang="en-US" sz="3600" dirty="0"/>
              <a:t> group?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697878" y="1672285"/>
            <a:ext cx="5869839" cy="400110"/>
            <a:chOff x="2532400" y="1639034"/>
            <a:chExt cx="5869839" cy="40011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2915839" y="181150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532400" y="1639034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O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697878" y="2324876"/>
            <a:ext cx="5869839" cy="400110"/>
            <a:chOff x="2532400" y="2125579"/>
            <a:chExt cx="5869839" cy="400110"/>
          </a:xfrm>
        </p:grpSpPr>
        <p:cxnSp>
          <p:nvCxnSpPr>
            <p:cNvPr id="41" name="Straight Arrow Connector 40"/>
            <p:cNvCxnSpPr/>
            <p:nvPr/>
          </p:nvCxnSpPr>
          <p:spPr>
            <a:xfrm>
              <a:off x="2915839" y="231467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2532400" y="2125579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P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697878" y="2977466"/>
            <a:ext cx="5869839" cy="400110"/>
            <a:chOff x="2532400" y="3404989"/>
            <a:chExt cx="5869839" cy="400110"/>
          </a:xfrm>
        </p:grpSpPr>
        <p:cxnSp>
          <p:nvCxnSpPr>
            <p:cNvPr id="44" name="Straight Arrow Connector 43"/>
            <p:cNvCxnSpPr/>
            <p:nvPr/>
          </p:nvCxnSpPr>
          <p:spPr>
            <a:xfrm>
              <a:off x="2915839" y="3610710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2532400" y="3404989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Q</a:t>
              </a:r>
            </a:p>
          </p:txBody>
        </p:sp>
      </p:grpSp>
      <p:sp>
        <p:nvSpPr>
          <p:cNvPr id="11" name="Rectangle 10"/>
          <p:cNvSpPr/>
          <p:nvPr/>
        </p:nvSpPr>
        <p:spPr>
          <a:xfrm>
            <a:off x="1580243" y="148356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 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898732" y="2102903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 </a:t>
            </a:r>
          </a:p>
        </p:txBody>
      </p:sp>
      <p:sp>
        <p:nvSpPr>
          <p:cNvPr id="53" name="Rectangle 52"/>
          <p:cNvSpPr/>
          <p:nvPr/>
        </p:nvSpPr>
        <p:spPr>
          <a:xfrm>
            <a:off x="2457030" y="2766880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 </a:t>
            </a:r>
          </a:p>
        </p:txBody>
      </p:sp>
      <p:sp>
        <p:nvSpPr>
          <p:cNvPr id="59" name="Rectangle 58"/>
          <p:cNvSpPr/>
          <p:nvPr/>
        </p:nvSpPr>
        <p:spPr>
          <a:xfrm>
            <a:off x="4290597" y="1514822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U </a:t>
            </a:r>
          </a:p>
        </p:txBody>
      </p:sp>
      <p:sp>
        <p:nvSpPr>
          <p:cNvPr id="60" name="Rectangle 59"/>
          <p:cNvSpPr/>
          <p:nvPr/>
        </p:nvSpPr>
        <p:spPr>
          <a:xfrm>
            <a:off x="4290597" y="2134161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U </a:t>
            </a:r>
          </a:p>
        </p:txBody>
      </p:sp>
      <p:sp>
        <p:nvSpPr>
          <p:cNvPr id="61" name="Rectangle 60"/>
          <p:cNvSpPr/>
          <p:nvPr/>
        </p:nvSpPr>
        <p:spPr>
          <a:xfrm>
            <a:off x="4290597" y="2798138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U </a:t>
            </a:r>
          </a:p>
        </p:txBody>
      </p:sp>
      <p:sp>
        <p:nvSpPr>
          <p:cNvPr id="62" name="Rectangle 61"/>
          <p:cNvSpPr/>
          <p:nvPr/>
        </p:nvSpPr>
        <p:spPr>
          <a:xfrm>
            <a:off x="2014897" y="1469365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R </a:t>
            </a:r>
          </a:p>
        </p:txBody>
      </p:sp>
      <p:sp>
        <p:nvSpPr>
          <p:cNvPr id="63" name="Rectangle 62"/>
          <p:cNvSpPr/>
          <p:nvPr/>
        </p:nvSpPr>
        <p:spPr>
          <a:xfrm>
            <a:off x="2836486" y="210570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	R   W 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2839289" y="275686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   W 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1690664" y="3728130"/>
            <a:ext cx="5877053" cy="400110"/>
            <a:chOff x="2525186" y="2125579"/>
            <a:chExt cx="5877053" cy="400110"/>
          </a:xfrm>
        </p:grpSpPr>
        <p:cxnSp>
          <p:nvCxnSpPr>
            <p:cNvPr id="26" name="Straight Arrow Connector 25"/>
            <p:cNvCxnSpPr/>
            <p:nvPr/>
          </p:nvCxnSpPr>
          <p:spPr>
            <a:xfrm>
              <a:off x="2915839" y="231467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2525186" y="2125579"/>
              <a:ext cx="37061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R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711503" y="4380720"/>
            <a:ext cx="5856214" cy="400110"/>
            <a:chOff x="2546025" y="3404989"/>
            <a:chExt cx="5856214" cy="400110"/>
          </a:xfrm>
        </p:grpSpPr>
        <p:cxnSp>
          <p:nvCxnSpPr>
            <p:cNvPr id="29" name="Straight Arrow Connector 28"/>
            <p:cNvCxnSpPr/>
            <p:nvPr/>
          </p:nvCxnSpPr>
          <p:spPr>
            <a:xfrm>
              <a:off x="2915839" y="3610710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2546025" y="3404989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S</a:t>
              </a:r>
            </a:p>
          </p:txBody>
        </p:sp>
      </p:grpSp>
      <p:sp>
        <p:nvSpPr>
          <p:cNvPr id="34" name="Rectangle 33"/>
          <p:cNvSpPr/>
          <p:nvPr/>
        </p:nvSpPr>
        <p:spPr>
          <a:xfrm>
            <a:off x="4314086" y="2956165"/>
            <a:ext cx="418368" cy="192212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746261" y="2296576"/>
            <a:ext cx="418368" cy="192212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6" name="Content Placeholder 1"/>
          <p:cNvSpPr>
            <a:spLocks noGrp="1"/>
          </p:cNvSpPr>
          <p:nvPr>
            <p:ph idx="1"/>
          </p:nvPr>
        </p:nvSpPr>
        <p:spPr>
          <a:xfrm>
            <a:off x="548640" y="5222458"/>
            <a:ext cx="8366760" cy="1439707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Single </a:t>
            </a:r>
            <a:r>
              <a:rPr lang="en-US" sz="2800" dirty="0" err="1"/>
              <a:t>Lamport</a:t>
            </a:r>
            <a:r>
              <a:rPr lang="en-US" sz="2800" dirty="0"/>
              <a:t> clock, consensus per group?</a:t>
            </a:r>
          </a:p>
          <a:p>
            <a:pPr lvl="1"/>
            <a:r>
              <a:rPr lang="en-US" sz="2600" dirty="0" err="1">
                <a:solidFill>
                  <a:srgbClr val="1E4899"/>
                </a:solidFill>
              </a:rPr>
              <a:t>Linearizability</a:t>
            </a:r>
            <a:r>
              <a:rPr lang="en-US" sz="2600" dirty="0">
                <a:solidFill>
                  <a:srgbClr val="1E4899"/>
                </a:solidFill>
              </a:rPr>
              <a:t> composes!</a:t>
            </a:r>
          </a:p>
          <a:p>
            <a:pPr lvl="1"/>
            <a:r>
              <a:rPr lang="en-US" sz="2600" dirty="0">
                <a:solidFill>
                  <a:srgbClr val="C00000"/>
                </a:solidFill>
              </a:rPr>
              <a:t>But doesn’t solve concurrent, non-overlapping </a:t>
            </a:r>
            <a:r>
              <a:rPr lang="en-US" sz="2600" dirty="0" err="1">
                <a:solidFill>
                  <a:srgbClr val="C00000"/>
                </a:solidFill>
              </a:rPr>
              <a:t>txn</a:t>
            </a:r>
            <a:r>
              <a:rPr lang="en-US" sz="2600" dirty="0">
                <a:solidFill>
                  <a:srgbClr val="C00000"/>
                </a:solidFill>
              </a:rPr>
              <a:t> problem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473278" y="1587723"/>
            <a:ext cx="418368" cy="117915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473278" y="3584861"/>
            <a:ext cx="418368" cy="117915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57034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1" animBg="1"/>
      <p:bldP spid="38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Defining properties </a:t>
            </a:r>
            <a:r>
              <a:rPr lang="en-US" dirty="0"/>
              <a:t>of transactions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u="sng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tomicity:</a:t>
            </a:r>
            <a:r>
              <a:rPr lang="en-US" dirty="0"/>
              <a:t> Either </a:t>
            </a:r>
            <a:r>
              <a:rPr lang="en-US" b="1" dirty="0"/>
              <a:t>all</a:t>
            </a:r>
            <a:r>
              <a:rPr lang="en-US" dirty="0"/>
              <a:t> constituent operations of the transaction complete successfully, or </a:t>
            </a:r>
            <a:r>
              <a:rPr lang="en-US" b="1" dirty="0"/>
              <a:t>none</a:t>
            </a:r>
            <a:r>
              <a:rPr lang="en-US" dirty="0"/>
              <a:t> do</a:t>
            </a:r>
          </a:p>
          <a:p>
            <a:r>
              <a:rPr lang="en-US" b="1" u="sng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onsistency:</a:t>
            </a:r>
            <a:r>
              <a:rPr lang="en-US" dirty="0"/>
              <a:t> Each transaction in isolation preserves a set of </a:t>
            </a:r>
            <a:r>
              <a:rPr lang="en-US" b="1" dirty="0"/>
              <a:t>integrity constraints </a:t>
            </a:r>
            <a:r>
              <a:rPr lang="en-US" dirty="0"/>
              <a:t>on the data</a:t>
            </a:r>
            <a:endParaRPr lang="en-US" b="1" dirty="0">
              <a:solidFill>
                <a:schemeClr val="accent6"/>
              </a:solidFill>
            </a:endParaRPr>
          </a:p>
          <a:p>
            <a:r>
              <a:rPr lang="en-US" b="1" u="sng" dirty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solation:</a:t>
            </a:r>
            <a:r>
              <a:rPr lang="en-US" dirty="0"/>
              <a:t> Transactions’ behavior not impacted by presence of </a:t>
            </a:r>
            <a:r>
              <a:rPr lang="en-US" b="1" dirty="0"/>
              <a:t>other concurrent transactions</a:t>
            </a:r>
            <a:endParaRPr lang="en-US" b="1" dirty="0">
              <a:solidFill>
                <a:schemeClr val="accent6"/>
              </a:solidFill>
            </a:endParaRPr>
          </a:p>
          <a:p>
            <a:r>
              <a:rPr lang="en-US" b="1" u="sng" dirty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urability:</a:t>
            </a:r>
            <a:r>
              <a:rPr lang="en-US" dirty="0"/>
              <a:t> The transaction’s </a:t>
            </a:r>
            <a:r>
              <a:rPr lang="en-US" b="1" dirty="0"/>
              <a:t>effects survive failure </a:t>
            </a:r>
            <a:r>
              <a:rPr lang="en-US" dirty="0"/>
              <a:t>of volatile (memory) or non-volatile (disk) storage</a:t>
            </a:r>
          </a:p>
        </p:txBody>
      </p:sp>
    </p:spTree>
    <p:extLst>
      <p:ext uri="{BB962C8B-B14F-4D97-AF65-F5344CB8AC3E}">
        <p14:creationId xmlns:p14="http://schemas.microsoft.com/office/powerpoint/2010/main" val="1849597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Goal #1: Handle failures</a:t>
            </a:r>
          </a:p>
          <a:p>
            <a:pPr marL="0" indent="0" algn="ctr">
              <a:buNone/>
            </a:pP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</a:rPr>
              <a:t>Atomicity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</a:rPr>
              <a:t> and 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</a:rPr>
              <a:t>Durability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657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846513"/>
          </a:xfrm>
        </p:spPr>
        <p:txBody>
          <a:bodyPr/>
          <a:lstStyle/>
          <a:p>
            <a:r>
              <a:rPr lang="en-US" dirty="0"/>
              <a:t>Transfers $10 from account </a:t>
            </a:r>
            <a:r>
              <a:rPr lang="en-US" b="1" dirty="0"/>
              <a:t>A</a:t>
            </a:r>
            <a:r>
              <a:rPr lang="en-US" dirty="0"/>
              <a:t> to account </a:t>
            </a:r>
            <a:r>
              <a:rPr lang="en-US" b="1" dirty="0"/>
              <a:t>B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11C5-E04E-4942-8174-12BB645D56A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Account transfer transaction</a:t>
            </a:r>
          </a:p>
        </p:txBody>
      </p:sp>
      <p:sp>
        <p:nvSpPr>
          <p:cNvPr id="5" name="Folded Corner 4"/>
          <p:cNvSpPr/>
          <p:nvPr/>
        </p:nvSpPr>
        <p:spPr>
          <a:xfrm>
            <a:off x="2447060" y="2522913"/>
            <a:ext cx="4173680" cy="3463590"/>
          </a:xfrm>
          <a:prstGeom prst="foldedCorner">
            <a:avLst>
              <a:gd name="adj" fmla="val 12781"/>
            </a:avLst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algn="l"/>
            <a:r>
              <a:rPr lang="en-US" sz="2600" b="0" u="sng" dirty="0" err="1">
                <a:latin typeface="Arial" charset="0"/>
              </a:rPr>
              <a:t>Txn</a:t>
            </a:r>
            <a:r>
              <a:rPr lang="en-US" sz="2600" b="0" u="sng" dirty="0">
                <a:latin typeface="Arial" charset="0"/>
              </a:rPr>
              <a:t> </a:t>
            </a:r>
            <a:r>
              <a:rPr lang="en-US" sz="2600" u="sng" dirty="0">
                <a:latin typeface="Arial" charset="0"/>
              </a:rPr>
              <a:t>transfer(A, B)</a:t>
            </a:r>
            <a:r>
              <a:rPr lang="en-US" sz="2600" b="0" u="sng" dirty="0">
                <a:latin typeface="Arial" charset="0"/>
              </a:rPr>
              <a:t>:</a:t>
            </a:r>
          </a:p>
          <a:p>
            <a:pPr algn="l"/>
            <a:r>
              <a:rPr lang="en-US" sz="2600" b="0" i="1" dirty="0">
                <a:latin typeface="Arial" charset="0"/>
              </a:rPr>
              <a:t>begin_tx</a:t>
            </a:r>
          </a:p>
          <a:p>
            <a:pPr algn="l"/>
            <a:r>
              <a:rPr lang="en-US" sz="2600" b="0" dirty="0">
                <a:latin typeface="Arial" charset="0"/>
              </a:rPr>
              <a:t>a </a:t>
            </a:r>
            <a:r>
              <a:rPr lang="en-US" sz="2600" b="0" dirty="0">
                <a:latin typeface="Arial" charset="0"/>
                <a:sym typeface="Wingdings"/>
              </a:rPr>
              <a:t> read(A)</a:t>
            </a:r>
          </a:p>
          <a:p>
            <a:pPr algn="l"/>
            <a:r>
              <a:rPr lang="en-US" sz="2600" dirty="0">
                <a:latin typeface="Arial" charset="0"/>
                <a:sym typeface="Wingdings"/>
              </a:rPr>
              <a:t>if</a:t>
            </a:r>
            <a:r>
              <a:rPr lang="en-US" sz="2600" b="0" dirty="0">
                <a:latin typeface="Arial" charset="0"/>
                <a:sym typeface="Wingdings"/>
              </a:rPr>
              <a:t> a &lt; 10 </a:t>
            </a:r>
            <a:r>
              <a:rPr lang="en-US" sz="2600" dirty="0">
                <a:latin typeface="Arial" charset="0"/>
                <a:sym typeface="Wingdings"/>
              </a:rPr>
              <a:t>then</a:t>
            </a:r>
            <a:r>
              <a:rPr lang="en-US" sz="2600" b="0" dirty="0">
                <a:latin typeface="Arial" charset="0"/>
                <a:sym typeface="Wingdings"/>
              </a:rPr>
              <a:t> </a:t>
            </a:r>
            <a:r>
              <a:rPr lang="en-US" sz="2600" b="0" i="1" dirty="0">
                <a:latin typeface="Arial" charset="0"/>
                <a:sym typeface="Wingdings"/>
              </a:rPr>
              <a:t>abort_tx</a:t>
            </a:r>
          </a:p>
          <a:p>
            <a:pPr algn="l"/>
            <a:r>
              <a:rPr lang="en-US" sz="2600" dirty="0">
                <a:latin typeface="Arial" charset="0"/>
                <a:sym typeface="Wingdings"/>
              </a:rPr>
              <a:t>else</a:t>
            </a:r>
            <a:r>
              <a:rPr lang="en-US" sz="2600" b="0" dirty="0">
                <a:latin typeface="Arial" charset="0"/>
                <a:sym typeface="Wingdings"/>
              </a:rPr>
              <a:t>	write(A, a−10)</a:t>
            </a:r>
          </a:p>
          <a:p>
            <a:pPr algn="l"/>
            <a:r>
              <a:rPr lang="en-US" sz="2600" b="0" dirty="0">
                <a:latin typeface="Arial" charset="0"/>
                <a:sym typeface="Wingdings"/>
              </a:rPr>
              <a:t>	b  read(B)</a:t>
            </a:r>
          </a:p>
          <a:p>
            <a:pPr algn="l"/>
            <a:r>
              <a:rPr lang="en-US" sz="2600" b="0" dirty="0">
                <a:latin typeface="Arial" charset="0"/>
                <a:sym typeface="Wingdings"/>
              </a:rPr>
              <a:t>	write(B, b+10)</a:t>
            </a:r>
          </a:p>
          <a:p>
            <a:pPr algn="l"/>
            <a:r>
              <a:rPr lang="en-US" sz="2600" dirty="0">
                <a:latin typeface="Arial" charset="0"/>
                <a:sym typeface="Wingdings"/>
              </a:rPr>
              <a:t>	</a:t>
            </a:r>
            <a:r>
              <a:rPr lang="en-US" sz="2600" b="0" i="1" dirty="0">
                <a:latin typeface="Arial" charset="0"/>
                <a:sym typeface="Wingdings"/>
              </a:rPr>
              <a:t>commit_tx</a:t>
            </a:r>
            <a:endParaRPr lang="en-US" sz="2600" b="0" i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140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4072467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/>
              <a:t>Suppose $100 in A, $100 in B</a:t>
            </a:r>
          </a:p>
          <a:p>
            <a:pPr>
              <a:lnSpc>
                <a:spcPct val="110000"/>
              </a:lnSpc>
            </a:pPr>
            <a:r>
              <a:rPr lang="en-US" dirty="0"/>
              <a:t>commit_tx starts commit protocol: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write(A, $90) to disk 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write(B, $110) to disk</a:t>
            </a:r>
          </a:p>
          <a:p>
            <a:pPr>
              <a:lnSpc>
                <a:spcPct val="110000"/>
              </a:lnSpc>
            </a:pPr>
            <a:r>
              <a:rPr lang="en-US" dirty="0"/>
              <a:t>What happens if </a:t>
            </a:r>
            <a:r>
              <a:rPr lang="en-US" b="1" dirty="0">
                <a:solidFill>
                  <a:srgbClr val="FF0000"/>
                </a:solidFill>
              </a:rPr>
              <a:t>system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crash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/>
              <a:t>after first write,</a:t>
            </a:r>
            <a:r>
              <a:rPr lang="en-US" dirty="0"/>
              <a:t> but </a:t>
            </a:r>
            <a:r>
              <a:rPr lang="en-US" b="1" dirty="0"/>
              <a:t>before second write?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After recovery: Partial writes, </a:t>
            </a:r>
            <a:r>
              <a:rPr lang="en-US" b="1" dirty="0">
                <a:solidFill>
                  <a:srgbClr val="FF0000"/>
                </a:solidFill>
              </a:rPr>
              <a:t>money is lost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</a:t>
            </a:r>
          </a:p>
        </p:txBody>
      </p:sp>
      <p:sp>
        <p:nvSpPr>
          <p:cNvPr id="5" name="Folded Corner 4"/>
          <p:cNvSpPr/>
          <p:nvPr/>
        </p:nvSpPr>
        <p:spPr>
          <a:xfrm>
            <a:off x="5710989" y="260465"/>
            <a:ext cx="3204412" cy="2915872"/>
          </a:xfrm>
          <a:prstGeom prst="foldedCorner">
            <a:avLst>
              <a:gd name="adj" fmla="val 8461"/>
            </a:avLst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algn="l"/>
            <a:r>
              <a:rPr lang="en-US" sz="2200" b="0" u="sng" dirty="0" err="1">
                <a:latin typeface="Arial" charset="0"/>
              </a:rPr>
              <a:t>Txn</a:t>
            </a:r>
            <a:r>
              <a:rPr lang="en-US" sz="2200" b="0" u="sng" dirty="0">
                <a:latin typeface="Arial" charset="0"/>
              </a:rPr>
              <a:t> </a:t>
            </a:r>
            <a:r>
              <a:rPr lang="en-US" sz="2200" u="sng" dirty="0">
                <a:latin typeface="Arial" charset="0"/>
              </a:rPr>
              <a:t>transfer(A, B)</a:t>
            </a:r>
            <a:r>
              <a:rPr lang="en-US" sz="2200" b="0" u="sng" dirty="0">
                <a:latin typeface="Arial" charset="0"/>
              </a:rPr>
              <a:t>:</a:t>
            </a:r>
          </a:p>
          <a:p>
            <a:pPr algn="l"/>
            <a:r>
              <a:rPr lang="en-US" sz="2200" b="0" i="1" dirty="0">
                <a:latin typeface="Arial" charset="0"/>
              </a:rPr>
              <a:t>begin_tx</a:t>
            </a:r>
          </a:p>
          <a:p>
            <a:pPr algn="l"/>
            <a:r>
              <a:rPr lang="en-US" sz="2200" b="0" dirty="0">
                <a:latin typeface="Arial" charset="0"/>
              </a:rPr>
              <a:t>a </a:t>
            </a:r>
            <a:r>
              <a:rPr lang="en-US" sz="2200" b="0" dirty="0">
                <a:latin typeface="Arial" charset="0"/>
                <a:sym typeface="Wingdings"/>
              </a:rPr>
              <a:t> read(A)</a:t>
            </a:r>
          </a:p>
          <a:p>
            <a:pPr algn="l"/>
            <a:r>
              <a:rPr lang="en-US" sz="2200" dirty="0">
                <a:latin typeface="Arial" charset="0"/>
                <a:sym typeface="Wingdings"/>
              </a:rPr>
              <a:t>if</a:t>
            </a:r>
            <a:r>
              <a:rPr lang="en-US" sz="2200" b="0" dirty="0">
                <a:latin typeface="Arial" charset="0"/>
                <a:sym typeface="Wingdings"/>
              </a:rPr>
              <a:t> a &lt; 10 </a:t>
            </a:r>
            <a:r>
              <a:rPr lang="en-US" sz="2200" dirty="0">
                <a:latin typeface="Arial" charset="0"/>
                <a:sym typeface="Wingdings"/>
              </a:rPr>
              <a:t>then</a:t>
            </a:r>
            <a:r>
              <a:rPr lang="en-US" sz="2200" b="0" dirty="0">
                <a:latin typeface="Arial" charset="0"/>
                <a:sym typeface="Wingdings"/>
              </a:rPr>
              <a:t> </a:t>
            </a:r>
            <a:r>
              <a:rPr lang="en-US" sz="2200" b="0" i="1" dirty="0">
                <a:latin typeface="Arial" charset="0"/>
                <a:sym typeface="Wingdings"/>
              </a:rPr>
              <a:t>abort_tx</a:t>
            </a:r>
          </a:p>
          <a:p>
            <a:pPr algn="l"/>
            <a:r>
              <a:rPr lang="en-US" sz="2200" dirty="0">
                <a:latin typeface="Arial" charset="0"/>
                <a:sym typeface="Wingdings"/>
              </a:rPr>
              <a:t>else</a:t>
            </a:r>
            <a:r>
              <a:rPr lang="en-US" sz="2200" b="0" dirty="0">
                <a:latin typeface="Arial" charset="0"/>
                <a:sym typeface="Wingdings"/>
              </a:rPr>
              <a:t>	write(A, a−10)</a:t>
            </a:r>
          </a:p>
          <a:p>
            <a:pPr algn="l"/>
            <a:r>
              <a:rPr lang="en-US" sz="2200" b="0" dirty="0">
                <a:latin typeface="Arial" charset="0"/>
                <a:sym typeface="Wingdings"/>
              </a:rPr>
              <a:t>	b  read(B)</a:t>
            </a:r>
          </a:p>
          <a:p>
            <a:pPr algn="l"/>
            <a:r>
              <a:rPr lang="en-US" sz="2200" b="0" dirty="0">
                <a:latin typeface="Arial" charset="0"/>
                <a:sym typeface="Wingdings"/>
              </a:rPr>
              <a:t>	write(B, b+10)</a:t>
            </a:r>
          </a:p>
          <a:p>
            <a:pPr algn="l"/>
            <a:r>
              <a:rPr lang="en-US" sz="2200" dirty="0">
                <a:latin typeface="Arial" charset="0"/>
                <a:sym typeface="Wingdings"/>
              </a:rPr>
              <a:t>	</a:t>
            </a:r>
            <a:r>
              <a:rPr lang="en-US" sz="2200" b="0" i="1" dirty="0">
                <a:latin typeface="Arial" charset="0"/>
                <a:sym typeface="Wingdings"/>
              </a:rPr>
              <a:t>commit_tx</a:t>
            </a:r>
            <a:endParaRPr lang="en-US" sz="2200" b="0" i="1" dirty="0"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93750" y="5885052"/>
            <a:ext cx="7480300" cy="6085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3000" dirty="0">
                <a:solidFill>
                  <a:srgbClr val="FF0000"/>
                </a:solidFill>
              </a:rPr>
              <a:t>Lack atomicity </a:t>
            </a:r>
            <a:r>
              <a:rPr lang="en-US" sz="3000" b="0" dirty="0">
                <a:solidFill>
                  <a:schemeClr val="tx1"/>
                </a:solidFill>
              </a:rPr>
              <a:t>in the presence of failures</a:t>
            </a:r>
          </a:p>
        </p:txBody>
      </p:sp>
    </p:spTree>
    <p:extLst>
      <p:ext uri="{BB962C8B-B14F-4D97-AF65-F5344CB8AC3E}">
        <p14:creationId xmlns:p14="http://schemas.microsoft.com/office/powerpoint/2010/main" val="812963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Log: </a:t>
            </a:r>
            <a:r>
              <a:rPr lang="en-US" dirty="0"/>
              <a:t>A sequential file that stores information about transactions and system state</a:t>
            </a:r>
          </a:p>
          <a:p>
            <a:pPr lvl="1"/>
            <a:r>
              <a:rPr lang="en-US" dirty="0"/>
              <a:t>Resides in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separate, non-volatile storage</a:t>
            </a:r>
            <a:endParaRPr lang="en-US" dirty="0"/>
          </a:p>
          <a:p>
            <a:r>
              <a:rPr lang="en-US" dirty="0"/>
              <a:t>One entry in the log for each update, commit, abort operation: called a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log record</a:t>
            </a:r>
            <a:endParaRPr lang="en-US" dirty="0"/>
          </a:p>
          <a:p>
            <a:r>
              <a:rPr lang="en-US" dirty="0"/>
              <a:t>Log record contains:</a:t>
            </a:r>
          </a:p>
          <a:p>
            <a:pPr lvl="1"/>
            <a:r>
              <a:rPr lang="en-US" dirty="0"/>
              <a:t>Monotonic-increasing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log sequence number </a:t>
            </a:r>
            <a:r>
              <a:rPr lang="en-US" dirty="0"/>
              <a:t>(LSN)</a:t>
            </a:r>
          </a:p>
          <a:p>
            <a:pPr lvl="1"/>
            <a:r>
              <a:rPr lang="en-US" b="1" dirty="0"/>
              <a:t>Old value </a:t>
            </a:r>
            <a:r>
              <a:rPr lang="en-US" dirty="0"/>
              <a:t>(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before image</a:t>
            </a:r>
            <a:r>
              <a:rPr lang="en-US" dirty="0"/>
              <a:t>) of the item for </a:t>
            </a:r>
            <a:r>
              <a:rPr lang="en-US" b="1" dirty="0"/>
              <a:t>undo</a:t>
            </a:r>
          </a:p>
          <a:p>
            <a:pPr lvl="1"/>
            <a:r>
              <a:rPr lang="en-US" b="1" dirty="0"/>
              <a:t>New value </a:t>
            </a:r>
            <a:r>
              <a:rPr lang="en-US" dirty="0"/>
              <a:t>(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after image</a:t>
            </a:r>
            <a:r>
              <a:rPr lang="en-US" dirty="0"/>
              <a:t>) of the item for </a:t>
            </a:r>
            <a:r>
              <a:rPr lang="en-US" b="1" dirty="0"/>
              <a:t>redo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ensure atomicity?</a:t>
            </a:r>
          </a:p>
        </p:txBody>
      </p:sp>
    </p:spTree>
    <p:extLst>
      <p:ext uri="{BB962C8B-B14F-4D97-AF65-F5344CB8AC3E}">
        <p14:creationId xmlns:p14="http://schemas.microsoft.com/office/powerpoint/2010/main" val="1628599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Ensures atomicity in the event of system crashes under no-force/steal buffer management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b="1" spc="-150" dirty="0"/>
              <a:t>Force all log records </a:t>
            </a:r>
            <a:r>
              <a:rPr lang="en-US" sz="2600" spc="-150" dirty="0"/>
              <a:t>pertaining to an updated page into the (non-volatile) log </a:t>
            </a:r>
            <a:r>
              <a:rPr lang="en-US" sz="2600" b="1" spc="-150" dirty="0">
                <a:solidFill>
                  <a:schemeClr val="accent3">
                    <a:lumMod val="50000"/>
                  </a:schemeClr>
                </a:solidFill>
              </a:rPr>
              <a:t>before any writes </a:t>
            </a:r>
            <a:r>
              <a:rPr lang="en-US" sz="2600" b="1" spc="-150" dirty="0"/>
              <a:t>to page itself</a:t>
            </a:r>
            <a:endParaRPr lang="en-US" sz="2600" dirty="0"/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A transaction is not considered committed until </a:t>
            </a:r>
            <a:r>
              <a:rPr lang="en-US" sz="2600" b="1" dirty="0"/>
              <a:t>all log records</a:t>
            </a:r>
            <a:r>
              <a:rPr lang="en-US" sz="2600" dirty="0"/>
              <a:t> (including commit record) are </a:t>
            </a:r>
            <a:r>
              <a:rPr lang="en-US" sz="2600" b="1" dirty="0">
                <a:solidFill>
                  <a:schemeClr val="accent3">
                    <a:lumMod val="50000"/>
                  </a:schemeClr>
                </a:solidFill>
              </a:rPr>
              <a:t>forced into log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Write-ahead Logging (WAL)</a:t>
            </a:r>
          </a:p>
        </p:txBody>
      </p:sp>
    </p:spTree>
    <p:extLst>
      <p:ext uri="{BB962C8B-B14F-4D97-AF65-F5344CB8AC3E}">
        <p14:creationId xmlns:p14="http://schemas.microsoft.com/office/powerpoint/2010/main" val="506043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400" dirty="0" err="1"/>
              <a:t>force_log_entry</a:t>
            </a:r>
            <a:r>
              <a:rPr lang="en-US" sz="2400" dirty="0"/>
              <a:t>(A, old=$100, </a:t>
            </a:r>
            <a:r>
              <a:rPr lang="en-US" sz="2400" dirty="0">
                <a:sym typeface="Wingdings"/>
              </a:rPr>
              <a:t>new=$</a:t>
            </a:r>
            <a:r>
              <a:rPr lang="en-US" sz="2400" dirty="0"/>
              <a:t>90)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400" dirty="0" err="1"/>
              <a:t>force_log_entry</a:t>
            </a:r>
            <a:r>
              <a:rPr lang="en-US" sz="2400" dirty="0"/>
              <a:t>(B, old=$100, new=$110)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400" dirty="0"/>
              <a:t>write(A, $90)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400" dirty="0"/>
              <a:t>write(B, $110)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400" dirty="0" err="1"/>
              <a:t>force_log_entry</a:t>
            </a:r>
            <a:r>
              <a:rPr lang="en-US" sz="2400" dirty="0"/>
              <a:t>(commit)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sz="2400" dirty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800" dirty="0"/>
              <a:t>What if the commit log record size &gt; the page size?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800" dirty="0"/>
              <a:t>How to ensure </a:t>
            </a:r>
            <a:r>
              <a:rPr lang="en-US" sz="2800" b="1" dirty="0"/>
              <a:t>each log record </a:t>
            </a:r>
            <a:r>
              <a:rPr lang="en-US" sz="2800" dirty="0"/>
              <a:t>is written atomically?</a:t>
            </a:r>
          </a:p>
          <a:p>
            <a:pPr lvl="1">
              <a:spcBef>
                <a:spcPts val="2400"/>
              </a:spcBef>
              <a:spcAft>
                <a:spcPts val="0"/>
              </a:spcAft>
            </a:pP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Write a checksum </a:t>
            </a:r>
            <a:r>
              <a:rPr lang="en-US" dirty="0"/>
              <a:t>of entire log entry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WAL example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4391188" y="2668081"/>
            <a:ext cx="2608730" cy="851647"/>
          </a:xfrm>
          <a:prstGeom prst="wedgeRectCallout">
            <a:avLst>
              <a:gd name="adj1" fmla="val -129805"/>
              <a:gd name="adj2" fmla="val -32998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4543588" y="2820481"/>
            <a:ext cx="2608730" cy="851647"/>
          </a:xfrm>
          <a:prstGeom prst="wedgeRectCallout">
            <a:avLst>
              <a:gd name="adj1" fmla="val -128430"/>
              <a:gd name="adj2" fmla="val -2310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0" dirty="0">
                <a:solidFill>
                  <a:schemeClr val="tx1"/>
                </a:solidFill>
                <a:latin typeface="+mn-lt"/>
              </a:rPr>
              <a:t>Does 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not</a:t>
            </a:r>
            <a:r>
              <a:rPr lang="en-US" sz="2800" b="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2800" b="0" dirty="0">
                <a:solidFill>
                  <a:schemeClr val="tx1"/>
                </a:solidFill>
                <a:latin typeface="+mn-lt"/>
              </a:rPr>
              <a:t>have to flush to disk</a:t>
            </a:r>
          </a:p>
        </p:txBody>
      </p:sp>
    </p:spTree>
    <p:extLst>
      <p:ext uri="{BB962C8B-B14F-4D97-AF65-F5344CB8AC3E}">
        <p14:creationId xmlns:p14="http://schemas.microsoft.com/office/powerpoint/2010/main" val="1613234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43815</TotalTime>
  <Words>1856</Words>
  <Application>Microsoft Macintosh PowerPoint</Application>
  <PresentationFormat>On-screen Show (4:3)</PresentationFormat>
  <Paragraphs>325</Paragraphs>
  <Slides>27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ＭＳ Ｐゴシック</vt:lpstr>
      <vt:lpstr>Arial</vt:lpstr>
      <vt:lpstr>Calibri</vt:lpstr>
      <vt:lpstr>Courier New</vt:lpstr>
      <vt:lpstr>Times New Roman</vt:lpstr>
      <vt:lpstr>Wingdings</vt:lpstr>
      <vt:lpstr>1_Office Theme</vt:lpstr>
      <vt:lpstr>Transactions:  ACID,  Concurrency control (2PL) Intro to distributed txns</vt:lpstr>
      <vt:lpstr>The transaction</vt:lpstr>
      <vt:lpstr>Defining properties of transactions</vt:lpstr>
      <vt:lpstr>PowerPoint Presentation</vt:lpstr>
      <vt:lpstr>Account transfer transaction</vt:lpstr>
      <vt:lpstr>Problem</vt:lpstr>
      <vt:lpstr>How to ensure atomicity?</vt:lpstr>
      <vt:lpstr>Write-ahead Logging (WAL)</vt:lpstr>
      <vt:lpstr>WAL example</vt:lpstr>
      <vt:lpstr>PowerPoint Presentation</vt:lpstr>
      <vt:lpstr>Two concurrent transactions</vt:lpstr>
      <vt:lpstr>Isolation between transactions</vt:lpstr>
      <vt:lpstr>Problem for concurrent execution: Inconsistent retrieval</vt:lpstr>
      <vt:lpstr>Equivalence of schedules</vt:lpstr>
      <vt:lpstr>Serializability</vt:lpstr>
      <vt:lpstr>How to ensure a serializable schedule?</vt:lpstr>
      <vt:lpstr>Locking</vt:lpstr>
      <vt:lpstr>How to ensure a serializable schedule?</vt:lpstr>
      <vt:lpstr>Two-phase locking (2PL)</vt:lpstr>
      <vt:lpstr>2PL allows only serializable schedules</vt:lpstr>
      <vt:lpstr>2PL and transaction concurrency</vt:lpstr>
      <vt:lpstr>Serializability versus linearizability</vt:lpstr>
      <vt:lpstr>Recall: lock-based concurrency control</vt:lpstr>
      <vt:lpstr>Distributed Transactions</vt:lpstr>
      <vt:lpstr>Consider partitioned data over servers</vt:lpstr>
      <vt:lpstr>Consider partitioned data over servers</vt:lpstr>
      <vt:lpstr>Strawman:  Consensus per txn group?</vt:lpstr>
    </vt:vector>
  </TitlesOfParts>
  <Company>Princeton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Freedman</cp:lastModifiedBy>
  <cp:revision>1713</cp:revision>
  <cp:lastPrinted>2016-10-05T13:43:34Z</cp:lastPrinted>
  <dcterms:created xsi:type="dcterms:W3CDTF">2013-10-08T01:49:25Z</dcterms:created>
  <dcterms:modified xsi:type="dcterms:W3CDTF">2019-02-18T03:27:15Z</dcterms:modified>
</cp:coreProperties>
</file>